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notesMasterIdLst>
    <p:notesMasterId r:id="rId20"/>
  </p:notesMasterIdLst>
  <p:handoutMasterIdLst>
    <p:handoutMasterId r:id="rId21"/>
  </p:handoutMasterIdLst>
  <p:sldIdLst>
    <p:sldId id="256" r:id="rId2"/>
    <p:sldId id="266" r:id="rId3"/>
    <p:sldId id="257" r:id="rId4"/>
    <p:sldId id="258" r:id="rId5"/>
    <p:sldId id="267" r:id="rId6"/>
    <p:sldId id="259" r:id="rId7"/>
    <p:sldId id="260" r:id="rId8"/>
    <p:sldId id="261" r:id="rId9"/>
    <p:sldId id="262" r:id="rId10"/>
    <p:sldId id="264" r:id="rId11"/>
    <p:sldId id="269" r:id="rId12"/>
    <p:sldId id="270" r:id="rId13"/>
    <p:sldId id="271" r:id="rId14"/>
    <p:sldId id="272" r:id="rId15"/>
    <p:sldId id="273" r:id="rId16"/>
    <p:sldId id="274" r:id="rId17"/>
    <p:sldId id="263" r:id="rId18"/>
    <p:sldId id="265"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60"/>
  </p:normalViewPr>
  <p:slideViewPr>
    <p:cSldViewPr snapToGrid="0">
      <p:cViewPr varScale="1">
        <p:scale>
          <a:sx n="69" d="100"/>
          <a:sy n="69" d="100"/>
        </p:scale>
        <p:origin x="840"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406A1-02AE-449B-9969-8856F05FB80B}"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IN"/>
        </a:p>
      </dgm:t>
    </dgm:pt>
    <dgm:pt modelId="{EFF46ECF-8F82-4B86-90E4-305509185806}">
      <dgm:prSet phldrT="[Text]" custT="1"/>
      <dgm:spPr/>
      <dgm:t>
        <a:bodyPr/>
        <a:lstStyle/>
        <a:p>
          <a:r>
            <a:rPr lang="en-US" sz="1800" b="1" dirty="0">
              <a:latin typeface="Times New Roman" pitchFamily="18" charset="0"/>
              <a:cs typeface="Times New Roman" pitchFamily="18" charset="0"/>
            </a:rPr>
            <a:t>Stewardship &amp; Governance</a:t>
          </a:r>
          <a:endParaRPr lang="en-IN" sz="1800" b="1" dirty="0">
            <a:latin typeface="Times New Roman" pitchFamily="18" charset="0"/>
            <a:cs typeface="Times New Roman" pitchFamily="18" charset="0"/>
          </a:endParaRPr>
        </a:p>
        <a:p>
          <a:r>
            <a:rPr lang="en-IN" sz="1400" dirty="0">
              <a:latin typeface="Times New Roman" pitchFamily="18" charset="0"/>
              <a:cs typeface="Times New Roman" pitchFamily="18" charset="0"/>
            </a:rPr>
            <a:t>*Book Keeping, Financial Statements</a:t>
          </a:r>
        </a:p>
        <a:p>
          <a:r>
            <a:rPr lang="en-IN" sz="1400" dirty="0">
              <a:latin typeface="Times New Roman" pitchFamily="18" charset="0"/>
              <a:cs typeface="Times New Roman" pitchFamily="18" charset="0"/>
            </a:rPr>
            <a:t>*Compliance, Tax, Audit &amp; Regulation</a:t>
          </a:r>
        </a:p>
        <a:p>
          <a:r>
            <a:rPr lang="en-IN" sz="1400" dirty="0">
              <a:latin typeface="Times New Roman" pitchFamily="18" charset="0"/>
              <a:cs typeface="Times New Roman" pitchFamily="18" charset="0"/>
            </a:rPr>
            <a:t>*Promoter Management</a:t>
          </a:r>
        </a:p>
        <a:p>
          <a:r>
            <a:rPr lang="en-IN" sz="1400" dirty="0">
              <a:latin typeface="Times New Roman" pitchFamily="18" charset="0"/>
              <a:cs typeface="Times New Roman" pitchFamily="18" charset="0"/>
            </a:rPr>
            <a:t>*Treasury, Transactions like AP/AR</a:t>
          </a:r>
        </a:p>
        <a:p>
          <a:r>
            <a:rPr lang="en-IN" sz="1400" dirty="0">
              <a:latin typeface="Times New Roman" pitchFamily="18" charset="0"/>
              <a:cs typeface="Times New Roman" pitchFamily="18" charset="0"/>
            </a:rPr>
            <a:t>*Controllership</a:t>
          </a:r>
        </a:p>
        <a:p>
          <a:endParaRPr lang="en-IN" sz="1400" dirty="0">
            <a:latin typeface="Times New Roman" pitchFamily="18" charset="0"/>
            <a:cs typeface="Times New Roman" pitchFamily="18" charset="0"/>
          </a:endParaRPr>
        </a:p>
      </dgm:t>
    </dgm:pt>
    <dgm:pt modelId="{BDC48B2F-B229-40C0-91D2-36D383EB4A08}" type="parTrans" cxnId="{B7FC5CEB-D12C-4B10-8B43-158219E9CD9E}">
      <dgm:prSet/>
      <dgm:spPr/>
      <dgm:t>
        <a:bodyPr/>
        <a:lstStyle/>
        <a:p>
          <a:endParaRPr lang="en-IN"/>
        </a:p>
      </dgm:t>
    </dgm:pt>
    <dgm:pt modelId="{A1ADAE66-1A0C-4A11-802B-AA6E98DC983E}" type="sibTrans" cxnId="{B7FC5CEB-D12C-4B10-8B43-158219E9CD9E}">
      <dgm:prSet/>
      <dgm:spPr/>
      <dgm:t>
        <a:bodyPr/>
        <a:lstStyle/>
        <a:p>
          <a:endParaRPr lang="en-IN"/>
        </a:p>
      </dgm:t>
    </dgm:pt>
    <dgm:pt modelId="{E4D3635C-E0AF-408B-B9F3-750A0A1C7172}">
      <dgm:prSet phldrT="[Text]" custT="1"/>
      <dgm:spPr/>
      <dgm:t>
        <a:bodyPr/>
        <a:lstStyle/>
        <a:p>
          <a:r>
            <a:rPr lang="en-IN" sz="1800" b="1" dirty="0">
              <a:latin typeface="Times New Roman" pitchFamily="18" charset="0"/>
              <a:cs typeface="Times New Roman" pitchFamily="18" charset="0"/>
            </a:rPr>
            <a:t>Financial Goal Keeper</a:t>
          </a:r>
        </a:p>
        <a:p>
          <a:r>
            <a:rPr lang="en-IN" sz="1400" dirty="0">
              <a:latin typeface="Times New Roman" pitchFamily="18" charset="0"/>
              <a:cs typeface="Times New Roman" pitchFamily="18" charset="0"/>
            </a:rPr>
            <a:t>* Finance processes that align to business needs</a:t>
          </a:r>
        </a:p>
        <a:p>
          <a:r>
            <a:rPr lang="en-IN" sz="1400" dirty="0">
              <a:latin typeface="Times New Roman" pitchFamily="18" charset="0"/>
              <a:cs typeface="Times New Roman" pitchFamily="18" charset="0"/>
            </a:rPr>
            <a:t>*</a:t>
          </a:r>
          <a:r>
            <a:rPr lang="en-IN" sz="1400" b="0" dirty="0">
              <a:latin typeface="Times New Roman" pitchFamily="18" charset="0"/>
              <a:cs typeface="Times New Roman" pitchFamily="18" charset="0"/>
            </a:rPr>
            <a:t>Financial Insights and Analysis, </a:t>
          </a:r>
          <a:r>
            <a:rPr lang="en-IN" sz="1400" dirty="0">
              <a:latin typeface="Times New Roman" pitchFamily="18" charset="0"/>
              <a:cs typeface="Times New Roman" pitchFamily="18" charset="0"/>
            </a:rPr>
            <a:t>Improving quality &amp; use of information</a:t>
          </a:r>
        </a:p>
        <a:p>
          <a:r>
            <a:rPr lang="en-IN" sz="1400" dirty="0">
              <a:latin typeface="Times New Roman" pitchFamily="18" charset="0"/>
              <a:cs typeface="Times New Roman" pitchFamily="18" charset="0"/>
            </a:rPr>
            <a:t>*Continuous  skilling of finance team.</a:t>
          </a:r>
        </a:p>
        <a:p>
          <a:r>
            <a:rPr lang="en-IN" sz="1400" dirty="0">
              <a:latin typeface="Times New Roman" pitchFamily="18" charset="0"/>
              <a:cs typeface="Times New Roman" pitchFamily="18" charset="0"/>
            </a:rPr>
            <a:t>*ROI driven thought</a:t>
          </a:r>
        </a:p>
        <a:p>
          <a:r>
            <a:rPr lang="en-IN" sz="1400" dirty="0">
              <a:latin typeface="Times New Roman" pitchFamily="18" charset="0"/>
              <a:cs typeface="Times New Roman" pitchFamily="18" charset="0"/>
            </a:rPr>
            <a:t>*Managing Financial Risks and ensuring assets are preserved</a:t>
          </a:r>
        </a:p>
      </dgm:t>
    </dgm:pt>
    <dgm:pt modelId="{F5BA2A31-E704-43B8-B0DF-98E898149889}" type="parTrans" cxnId="{CB51938D-6F9E-4473-95C7-8A0946233E6B}">
      <dgm:prSet/>
      <dgm:spPr/>
      <dgm:t>
        <a:bodyPr/>
        <a:lstStyle/>
        <a:p>
          <a:endParaRPr lang="en-IN"/>
        </a:p>
      </dgm:t>
    </dgm:pt>
    <dgm:pt modelId="{06EBB479-814A-4ED2-B69C-76B3F5F5A6F4}" type="sibTrans" cxnId="{CB51938D-6F9E-4473-95C7-8A0946233E6B}">
      <dgm:prSet/>
      <dgm:spPr/>
      <dgm:t>
        <a:bodyPr/>
        <a:lstStyle/>
        <a:p>
          <a:endParaRPr lang="en-IN"/>
        </a:p>
      </dgm:t>
    </dgm:pt>
    <dgm:pt modelId="{C648BB9A-C72F-4734-BD6F-1BCAEE2081A5}">
      <dgm:prSet phldrT="[Text]" custT="1"/>
      <dgm:spPr/>
      <dgm:t>
        <a:bodyPr/>
        <a:lstStyle/>
        <a:p>
          <a:endParaRPr lang="en-IN" sz="1400" dirty="0">
            <a:latin typeface="Times New Roman" pitchFamily="18" charset="0"/>
            <a:cs typeface="Times New Roman" pitchFamily="18" charset="0"/>
          </a:endParaRPr>
        </a:p>
      </dgm:t>
    </dgm:pt>
    <dgm:pt modelId="{D361C21E-F10E-427C-A3F5-E57630A0873F}" type="parTrans" cxnId="{EAE29C6F-1159-4A5E-9909-DC803CD81F81}">
      <dgm:prSet/>
      <dgm:spPr/>
      <dgm:t>
        <a:bodyPr/>
        <a:lstStyle/>
        <a:p>
          <a:endParaRPr lang="en-IN"/>
        </a:p>
      </dgm:t>
    </dgm:pt>
    <dgm:pt modelId="{06B114DB-797C-42C8-BCAC-221715D4F084}" type="sibTrans" cxnId="{EAE29C6F-1159-4A5E-9909-DC803CD81F81}">
      <dgm:prSet/>
      <dgm:spPr/>
      <dgm:t>
        <a:bodyPr/>
        <a:lstStyle/>
        <a:p>
          <a:endParaRPr lang="en-IN"/>
        </a:p>
      </dgm:t>
    </dgm:pt>
    <dgm:pt modelId="{D0752FA2-483F-43F1-9801-C657B776B837}" type="pres">
      <dgm:prSet presAssocID="{00A406A1-02AE-449B-9969-8856F05FB80B}" presName="arrowDiagram" presStyleCnt="0">
        <dgm:presLayoutVars>
          <dgm:chMax val="5"/>
          <dgm:dir/>
          <dgm:resizeHandles val="exact"/>
        </dgm:presLayoutVars>
      </dgm:prSet>
      <dgm:spPr/>
    </dgm:pt>
    <dgm:pt modelId="{B6F54987-B4FB-45B9-ADD9-895575499E56}" type="pres">
      <dgm:prSet presAssocID="{00A406A1-02AE-449B-9969-8856F05FB80B}" presName="arrow" presStyleLbl="bgShp" presStyleIdx="0" presStyleCnt="1" custScaleX="96389" custScaleY="97690" custLinFactNeighborX="1622" custLinFactNeighborY="-2182"/>
      <dgm:spPr/>
    </dgm:pt>
    <dgm:pt modelId="{C2352B6B-C1E7-9444-BDAC-BD5D12484E67}" type="pres">
      <dgm:prSet presAssocID="{00A406A1-02AE-449B-9969-8856F05FB80B}" presName="arrowDiagram3" presStyleCnt="0"/>
      <dgm:spPr/>
    </dgm:pt>
    <dgm:pt modelId="{D2869DB5-77E2-B84E-BF26-499EE8AEB0AD}" type="pres">
      <dgm:prSet presAssocID="{EFF46ECF-8F82-4B86-90E4-305509185806}" presName="bullet3a" presStyleLbl="node1" presStyleIdx="0" presStyleCnt="3" custLinFactX="186575" custLinFactY="-145784" custLinFactNeighborX="200000" custLinFactNeighborY="-200000"/>
      <dgm:spPr/>
    </dgm:pt>
    <dgm:pt modelId="{D66B64A2-4451-1345-9CAA-DA07D50A7318}" type="pres">
      <dgm:prSet presAssocID="{EFF46ECF-8F82-4B86-90E4-305509185806}" presName="textBox3a" presStyleLbl="revTx" presStyleIdx="0" presStyleCnt="3" custAng="0" custScaleX="99646" custScaleY="157973" custLinFactNeighborX="-8100" custLinFactNeighborY="-14341">
        <dgm:presLayoutVars>
          <dgm:bulletEnabled val="1"/>
        </dgm:presLayoutVars>
      </dgm:prSet>
      <dgm:spPr/>
    </dgm:pt>
    <dgm:pt modelId="{5D81AB0F-8511-EF49-B05C-6E6BB0D587EB}" type="pres">
      <dgm:prSet presAssocID="{C648BB9A-C72F-4734-BD6F-1BCAEE2081A5}" presName="bullet3b" presStyleLbl="node1" presStyleIdx="1" presStyleCnt="3" custLinFactX="32600" custLinFactNeighborX="100000" custLinFactNeighborY="-77121"/>
      <dgm:spPr/>
    </dgm:pt>
    <dgm:pt modelId="{7175C67C-BCAB-A740-B977-25A86F39FADE}" type="pres">
      <dgm:prSet presAssocID="{C648BB9A-C72F-4734-BD6F-1BCAEE2081A5}" presName="textBox3b" presStyleLbl="revTx" presStyleIdx="1" presStyleCnt="3">
        <dgm:presLayoutVars>
          <dgm:bulletEnabled val="1"/>
        </dgm:presLayoutVars>
      </dgm:prSet>
      <dgm:spPr/>
    </dgm:pt>
    <dgm:pt modelId="{CFE2F1E8-EA4B-9D48-86F8-FF7A8CE02729}" type="pres">
      <dgm:prSet presAssocID="{E4D3635C-E0AF-408B-B9F3-750A0A1C7172}" presName="bullet3c" presStyleLbl="node1" presStyleIdx="2" presStyleCnt="3" custLinFactX="101613" custLinFactNeighborX="200000" custLinFactNeighborY="-76818"/>
      <dgm:spPr/>
    </dgm:pt>
    <dgm:pt modelId="{EE5C4FC1-FB5A-894C-BCCB-3D7F1C4A2D54}" type="pres">
      <dgm:prSet presAssocID="{E4D3635C-E0AF-408B-B9F3-750A0A1C7172}" presName="textBox3c" presStyleLbl="revTx" presStyleIdx="2" presStyleCnt="3" custScaleY="77600" custLinFactX="-21276" custLinFactNeighborX="-100000" custLinFactNeighborY="4889">
        <dgm:presLayoutVars>
          <dgm:bulletEnabled val="1"/>
        </dgm:presLayoutVars>
      </dgm:prSet>
      <dgm:spPr/>
    </dgm:pt>
  </dgm:ptLst>
  <dgm:cxnLst>
    <dgm:cxn modelId="{2186D329-E13D-7C4A-A1B0-98AE1A7EEB0B}" type="presOf" srcId="{EFF46ECF-8F82-4B86-90E4-305509185806}" destId="{D66B64A2-4451-1345-9CAA-DA07D50A7318}" srcOrd="0" destOrd="0" presId="urn:microsoft.com/office/officeart/2005/8/layout/arrow2"/>
    <dgm:cxn modelId="{EAE29C6F-1159-4A5E-9909-DC803CD81F81}" srcId="{00A406A1-02AE-449B-9969-8856F05FB80B}" destId="{C648BB9A-C72F-4734-BD6F-1BCAEE2081A5}" srcOrd="1" destOrd="0" parTransId="{D361C21E-F10E-427C-A3F5-E57630A0873F}" sibTransId="{06B114DB-797C-42C8-BCAC-221715D4F084}"/>
    <dgm:cxn modelId="{658A9B85-1066-A644-BAC2-4592EB83EF37}" type="presOf" srcId="{C648BB9A-C72F-4734-BD6F-1BCAEE2081A5}" destId="{7175C67C-BCAB-A740-B977-25A86F39FADE}" srcOrd="0" destOrd="0" presId="urn:microsoft.com/office/officeart/2005/8/layout/arrow2"/>
    <dgm:cxn modelId="{CB51938D-6F9E-4473-95C7-8A0946233E6B}" srcId="{00A406A1-02AE-449B-9969-8856F05FB80B}" destId="{E4D3635C-E0AF-408B-B9F3-750A0A1C7172}" srcOrd="2" destOrd="0" parTransId="{F5BA2A31-E704-43B8-B0DF-98E898149889}" sibTransId="{06EBB479-814A-4ED2-B69C-76B3F5F5A6F4}"/>
    <dgm:cxn modelId="{C6EAE1A2-BBD4-4B1F-8F75-9EEB5BF7F23C}" type="presOf" srcId="{00A406A1-02AE-449B-9969-8856F05FB80B}" destId="{D0752FA2-483F-43F1-9801-C657B776B837}" srcOrd="0" destOrd="0" presId="urn:microsoft.com/office/officeart/2005/8/layout/arrow2"/>
    <dgm:cxn modelId="{B7FC5CEB-D12C-4B10-8B43-158219E9CD9E}" srcId="{00A406A1-02AE-449B-9969-8856F05FB80B}" destId="{EFF46ECF-8F82-4B86-90E4-305509185806}" srcOrd="0" destOrd="0" parTransId="{BDC48B2F-B229-40C0-91D2-36D383EB4A08}" sibTransId="{A1ADAE66-1A0C-4A11-802B-AA6E98DC983E}"/>
    <dgm:cxn modelId="{2793BAEE-D87C-2542-940F-28A3B8560801}" type="presOf" srcId="{E4D3635C-E0AF-408B-B9F3-750A0A1C7172}" destId="{EE5C4FC1-FB5A-894C-BCCB-3D7F1C4A2D54}" srcOrd="0" destOrd="0" presId="urn:microsoft.com/office/officeart/2005/8/layout/arrow2"/>
    <dgm:cxn modelId="{544FF596-A18A-442C-B220-818BF6D34FF7}" type="presParOf" srcId="{D0752FA2-483F-43F1-9801-C657B776B837}" destId="{B6F54987-B4FB-45B9-ADD9-895575499E56}" srcOrd="0" destOrd="0" presId="urn:microsoft.com/office/officeart/2005/8/layout/arrow2"/>
    <dgm:cxn modelId="{1DE5A2C9-19EE-7D46-AB33-09583A31AA33}" type="presParOf" srcId="{D0752FA2-483F-43F1-9801-C657B776B837}" destId="{C2352B6B-C1E7-9444-BDAC-BD5D12484E67}" srcOrd="1" destOrd="0" presId="urn:microsoft.com/office/officeart/2005/8/layout/arrow2"/>
    <dgm:cxn modelId="{A9EAC67E-B849-F34E-9B0A-EBC55147F3E4}" type="presParOf" srcId="{C2352B6B-C1E7-9444-BDAC-BD5D12484E67}" destId="{D2869DB5-77E2-B84E-BF26-499EE8AEB0AD}" srcOrd="0" destOrd="0" presId="urn:microsoft.com/office/officeart/2005/8/layout/arrow2"/>
    <dgm:cxn modelId="{9BA2D990-9357-5C45-AAAA-DF9C244F339F}" type="presParOf" srcId="{C2352B6B-C1E7-9444-BDAC-BD5D12484E67}" destId="{D66B64A2-4451-1345-9CAA-DA07D50A7318}" srcOrd="1" destOrd="0" presId="urn:microsoft.com/office/officeart/2005/8/layout/arrow2"/>
    <dgm:cxn modelId="{911E08DE-4D9D-D64E-A678-71FADDB91E1C}" type="presParOf" srcId="{C2352B6B-C1E7-9444-BDAC-BD5D12484E67}" destId="{5D81AB0F-8511-EF49-B05C-6E6BB0D587EB}" srcOrd="2" destOrd="0" presId="urn:microsoft.com/office/officeart/2005/8/layout/arrow2"/>
    <dgm:cxn modelId="{A26CEF81-6F40-8C4B-A808-7EA1DBDA04B8}" type="presParOf" srcId="{C2352B6B-C1E7-9444-BDAC-BD5D12484E67}" destId="{7175C67C-BCAB-A740-B977-25A86F39FADE}" srcOrd="3" destOrd="0" presId="urn:microsoft.com/office/officeart/2005/8/layout/arrow2"/>
    <dgm:cxn modelId="{76DC674D-6252-4749-B48D-4BB02A0FA3C3}" type="presParOf" srcId="{C2352B6B-C1E7-9444-BDAC-BD5D12484E67}" destId="{CFE2F1E8-EA4B-9D48-86F8-FF7A8CE02729}" srcOrd="4" destOrd="0" presId="urn:microsoft.com/office/officeart/2005/8/layout/arrow2"/>
    <dgm:cxn modelId="{40B8E80F-865B-7045-A523-6094F8657D56}" type="presParOf" srcId="{C2352B6B-C1E7-9444-BDAC-BD5D12484E67}" destId="{EE5C4FC1-FB5A-894C-BCCB-3D7F1C4A2D54}" srcOrd="5" destOrd="0" presId="urn:microsoft.com/office/officeart/2005/8/layout/arrow2"/>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54987-B4FB-45B9-ADD9-895575499E56}">
      <dsp:nvSpPr>
        <dsp:cNvPr id="0" name=""/>
        <dsp:cNvSpPr/>
      </dsp:nvSpPr>
      <dsp:spPr>
        <a:xfrm>
          <a:off x="850143" y="-196573"/>
          <a:ext cx="8395333" cy="531790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869DB5-77E2-B84E-BF26-499EE8AEB0AD}">
      <dsp:nvSpPr>
        <dsp:cNvPr id="0" name=""/>
        <dsp:cNvSpPr/>
      </dsp:nvSpPr>
      <dsp:spPr>
        <a:xfrm>
          <a:off x="2533186" y="2714714"/>
          <a:ext cx="226456" cy="2264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6B64A2-4451-1345-9CAA-DA07D50A7318}">
      <dsp:nvSpPr>
        <dsp:cNvPr id="0" name=""/>
        <dsp:cNvSpPr/>
      </dsp:nvSpPr>
      <dsp:spPr>
        <a:xfrm>
          <a:off x="1610202" y="2929355"/>
          <a:ext cx="2022210" cy="248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994" tIns="0" rIns="0" bIns="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Times New Roman" pitchFamily="18" charset="0"/>
              <a:cs typeface="Times New Roman" pitchFamily="18" charset="0"/>
            </a:rPr>
            <a:t>Stewardship &amp; Governance</a:t>
          </a:r>
          <a:endParaRPr lang="en-IN" sz="1800" b="1" kern="1200" dirty="0">
            <a:latin typeface="Times New Roman" pitchFamily="18" charset="0"/>
            <a:cs typeface="Times New Roman" pitchFamily="18" charset="0"/>
          </a:endParaRPr>
        </a:p>
        <a:p>
          <a:pPr marL="0" lvl="0" indent="0" algn="l" defTabSz="800100">
            <a:lnSpc>
              <a:spcPct val="90000"/>
            </a:lnSpc>
            <a:spcBef>
              <a:spcPct val="0"/>
            </a:spcBef>
            <a:spcAft>
              <a:spcPct val="35000"/>
            </a:spcAft>
            <a:buNone/>
          </a:pPr>
          <a:r>
            <a:rPr lang="en-IN" sz="1400" kern="1200" dirty="0">
              <a:latin typeface="Times New Roman" pitchFamily="18" charset="0"/>
              <a:cs typeface="Times New Roman" pitchFamily="18" charset="0"/>
            </a:rPr>
            <a:t>*Book Keeping, Financial Statements</a:t>
          </a:r>
        </a:p>
        <a:p>
          <a:pPr marL="0" lvl="0" indent="0" algn="l" defTabSz="800100">
            <a:lnSpc>
              <a:spcPct val="90000"/>
            </a:lnSpc>
            <a:spcBef>
              <a:spcPct val="0"/>
            </a:spcBef>
            <a:spcAft>
              <a:spcPct val="35000"/>
            </a:spcAft>
            <a:buNone/>
          </a:pPr>
          <a:r>
            <a:rPr lang="en-IN" sz="1400" kern="1200" dirty="0">
              <a:latin typeface="Times New Roman" pitchFamily="18" charset="0"/>
              <a:cs typeface="Times New Roman" pitchFamily="18" charset="0"/>
            </a:rPr>
            <a:t>*Compliance, Tax, Audit &amp; Regulation</a:t>
          </a:r>
        </a:p>
        <a:p>
          <a:pPr marL="0" lvl="0" indent="0" algn="l" defTabSz="800100">
            <a:lnSpc>
              <a:spcPct val="90000"/>
            </a:lnSpc>
            <a:spcBef>
              <a:spcPct val="0"/>
            </a:spcBef>
            <a:spcAft>
              <a:spcPct val="35000"/>
            </a:spcAft>
            <a:buNone/>
          </a:pPr>
          <a:r>
            <a:rPr lang="en-IN" sz="1400" kern="1200" dirty="0">
              <a:latin typeface="Times New Roman" pitchFamily="18" charset="0"/>
              <a:cs typeface="Times New Roman" pitchFamily="18" charset="0"/>
            </a:rPr>
            <a:t>*Promoter Management</a:t>
          </a:r>
        </a:p>
        <a:p>
          <a:pPr marL="0" lvl="0" indent="0" algn="l" defTabSz="800100">
            <a:lnSpc>
              <a:spcPct val="90000"/>
            </a:lnSpc>
            <a:spcBef>
              <a:spcPct val="0"/>
            </a:spcBef>
            <a:spcAft>
              <a:spcPct val="35000"/>
            </a:spcAft>
            <a:buNone/>
          </a:pPr>
          <a:r>
            <a:rPr lang="en-IN" sz="1400" kern="1200" dirty="0">
              <a:latin typeface="Times New Roman" pitchFamily="18" charset="0"/>
              <a:cs typeface="Times New Roman" pitchFamily="18" charset="0"/>
            </a:rPr>
            <a:t>*Treasury, Transactions like AP/AR</a:t>
          </a:r>
        </a:p>
        <a:p>
          <a:pPr marL="0" lvl="0" indent="0" algn="l" defTabSz="800100">
            <a:lnSpc>
              <a:spcPct val="90000"/>
            </a:lnSpc>
            <a:spcBef>
              <a:spcPct val="0"/>
            </a:spcBef>
            <a:spcAft>
              <a:spcPct val="35000"/>
            </a:spcAft>
            <a:buNone/>
          </a:pPr>
          <a:r>
            <a:rPr lang="en-IN" sz="1400" kern="1200" dirty="0">
              <a:latin typeface="Times New Roman" pitchFamily="18" charset="0"/>
              <a:cs typeface="Times New Roman" pitchFamily="18" charset="0"/>
            </a:rPr>
            <a:t>*Controllership</a:t>
          </a:r>
        </a:p>
        <a:p>
          <a:pPr marL="0" lvl="0" indent="0" algn="l" defTabSz="800100">
            <a:lnSpc>
              <a:spcPct val="90000"/>
            </a:lnSpc>
            <a:spcBef>
              <a:spcPct val="0"/>
            </a:spcBef>
            <a:spcAft>
              <a:spcPct val="35000"/>
            </a:spcAft>
            <a:buNone/>
          </a:pPr>
          <a:endParaRPr lang="en-IN" sz="1400" kern="1200" dirty="0">
            <a:latin typeface="Times New Roman" pitchFamily="18" charset="0"/>
            <a:cs typeface="Times New Roman" pitchFamily="18" charset="0"/>
          </a:endParaRPr>
        </a:p>
      </dsp:txBody>
      <dsp:txXfrm>
        <a:off x="1610202" y="2929355"/>
        <a:ext cx="2022210" cy="2485256"/>
      </dsp:txXfrm>
    </dsp:sp>
    <dsp:sp modelId="{5D81AB0F-8511-EF49-B05C-6E6BB0D587EB}">
      <dsp:nvSpPr>
        <dsp:cNvPr id="0" name=""/>
        <dsp:cNvSpPr/>
      </dsp:nvSpPr>
      <dsp:spPr>
        <a:xfrm>
          <a:off x="4199488" y="1702472"/>
          <a:ext cx="409362" cy="4093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75C67C-BCAB-A740-B977-25A86F39FADE}">
      <dsp:nvSpPr>
        <dsp:cNvPr id="0" name=""/>
        <dsp:cNvSpPr/>
      </dsp:nvSpPr>
      <dsp:spPr>
        <a:xfrm>
          <a:off x="3861354" y="2222858"/>
          <a:ext cx="2090363" cy="2961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13" tIns="0" rIns="0" bIns="0" numCol="1" spcCol="1270" anchor="t" anchorCtr="0">
          <a:noAutofit/>
        </a:bodyPr>
        <a:lstStyle/>
        <a:p>
          <a:pPr marL="0" lvl="0" indent="0" algn="l" defTabSz="622300">
            <a:lnSpc>
              <a:spcPct val="90000"/>
            </a:lnSpc>
            <a:spcBef>
              <a:spcPct val="0"/>
            </a:spcBef>
            <a:spcAft>
              <a:spcPct val="35000"/>
            </a:spcAft>
            <a:buNone/>
          </a:pPr>
          <a:endParaRPr lang="en-IN" sz="1400" kern="1200" dirty="0">
            <a:latin typeface="Times New Roman" pitchFamily="18" charset="0"/>
            <a:cs typeface="Times New Roman" pitchFamily="18" charset="0"/>
          </a:endParaRPr>
        </a:p>
      </dsp:txBody>
      <dsp:txXfrm>
        <a:off x="3861354" y="2222858"/>
        <a:ext cx="2090363" cy="2961347"/>
      </dsp:txXfrm>
    </dsp:sp>
    <dsp:sp modelId="{CFE2F1E8-EA4B-9D48-86F8-FF7A8CE02729}">
      <dsp:nvSpPr>
        <dsp:cNvPr id="0" name=""/>
        <dsp:cNvSpPr/>
      </dsp:nvSpPr>
      <dsp:spPr>
        <a:xfrm>
          <a:off x="7768143" y="682899"/>
          <a:ext cx="566140" cy="5661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5C4FC1-FB5A-894C-BCCB-3D7F1C4A2D54}">
      <dsp:nvSpPr>
        <dsp:cNvPr id="0" name=""/>
        <dsp:cNvSpPr/>
      </dsp:nvSpPr>
      <dsp:spPr>
        <a:xfrm>
          <a:off x="3808552" y="2009568"/>
          <a:ext cx="2090363" cy="293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986" tIns="0" rIns="0" bIns="0" numCol="1" spcCol="1270" anchor="t" anchorCtr="0">
          <a:noAutofit/>
        </a:bodyPr>
        <a:lstStyle/>
        <a:p>
          <a:pPr marL="0" lvl="0" indent="0" algn="l" defTabSz="800100">
            <a:lnSpc>
              <a:spcPct val="90000"/>
            </a:lnSpc>
            <a:spcBef>
              <a:spcPct val="0"/>
            </a:spcBef>
            <a:spcAft>
              <a:spcPct val="35000"/>
            </a:spcAft>
            <a:buNone/>
          </a:pPr>
          <a:r>
            <a:rPr lang="en-IN" sz="1800" b="1" kern="1200" dirty="0">
              <a:latin typeface="Times New Roman" pitchFamily="18" charset="0"/>
              <a:cs typeface="Times New Roman" pitchFamily="18" charset="0"/>
            </a:rPr>
            <a:t>Financial Goal Keeper</a:t>
          </a:r>
        </a:p>
        <a:p>
          <a:pPr marL="0" lvl="0" indent="0" algn="l" defTabSz="800100">
            <a:lnSpc>
              <a:spcPct val="90000"/>
            </a:lnSpc>
            <a:spcBef>
              <a:spcPct val="0"/>
            </a:spcBef>
            <a:spcAft>
              <a:spcPct val="35000"/>
            </a:spcAft>
            <a:buNone/>
          </a:pPr>
          <a:r>
            <a:rPr lang="en-IN" sz="1400" kern="1200" dirty="0">
              <a:latin typeface="Times New Roman" pitchFamily="18" charset="0"/>
              <a:cs typeface="Times New Roman" pitchFamily="18" charset="0"/>
            </a:rPr>
            <a:t>* Finance processes that align to business needs</a:t>
          </a:r>
        </a:p>
        <a:p>
          <a:pPr marL="0" lvl="0" indent="0" algn="l" defTabSz="800100">
            <a:lnSpc>
              <a:spcPct val="90000"/>
            </a:lnSpc>
            <a:spcBef>
              <a:spcPct val="0"/>
            </a:spcBef>
            <a:spcAft>
              <a:spcPct val="35000"/>
            </a:spcAft>
            <a:buNone/>
          </a:pPr>
          <a:r>
            <a:rPr lang="en-IN" sz="1400" kern="1200" dirty="0">
              <a:latin typeface="Times New Roman" pitchFamily="18" charset="0"/>
              <a:cs typeface="Times New Roman" pitchFamily="18" charset="0"/>
            </a:rPr>
            <a:t>*</a:t>
          </a:r>
          <a:r>
            <a:rPr lang="en-IN" sz="1400" b="0" kern="1200" dirty="0">
              <a:latin typeface="Times New Roman" pitchFamily="18" charset="0"/>
              <a:cs typeface="Times New Roman" pitchFamily="18" charset="0"/>
            </a:rPr>
            <a:t>Financial Insights and Analysis, </a:t>
          </a:r>
          <a:r>
            <a:rPr lang="en-IN" sz="1400" kern="1200" dirty="0">
              <a:latin typeface="Times New Roman" pitchFamily="18" charset="0"/>
              <a:cs typeface="Times New Roman" pitchFamily="18" charset="0"/>
            </a:rPr>
            <a:t>Improving quality &amp; use of information</a:t>
          </a:r>
        </a:p>
        <a:p>
          <a:pPr marL="0" lvl="0" indent="0" algn="l" defTabSz="800100">
            <a:lnSpc>
              <a:spcPct val="90000"/>
            </a:lnSpc>
            <a:spcBef>
              <a:spcPct val="0"/>
            </a:spcBef>
            <a:spcAft>
              <a:spcPct val="35000"/>
            </a:spcAft>
            <a:buNone/>
          </a:pPr>
          <a:r>
            <a:rPr lang="en-IN" sz="1400" kern="1200" dirty="0">
              <a:latin typeface="Times New Roman" pitchFamily="18" charset="0"/>
              <a:cs typeface="Times New Roman" pitchFamily="18" charset="0"/>
            </a:rPr>
            <a:t>*Continuous  skilling of finance team.</a:t>
          </a:r>
        </a:p>
        <a:p>
          <a:pPr marL="0" lvl="0" indent="0" algn="l" defTabSz="800100">
            <a:lnSpc>
              <a:spcPct val="90000"/>
            </a:lnSpc>
            <a:spcBef>
              <a:spcPct val="0"/>
            </a:spcBef>
            <a:spcAft>
              <a:spcPct val="35000"/>
            </a:spcAft>
            <a:buNone/>
          </a:pPr>
          <a:r>
            <a:rPr lang="en-IN" sz="1400" kern="1200" dirty="0">
              <a:latin typeface="Times New Roman" pitchFamily="18" charset="0"/>
              <a:cs typeface="Times New Roman" pitchFamily="18" charset="0"/>
            </a:rPr>
            <a:t>*ROI driven thought</a:t>
          </a:r>
        </a:p>
        <a:p>
          <a:pPr marL="0" lvl="0" indent="0" algn="l" defTabSz="800100">
            <a:lnSpc>
              <a:spcPct val="90000"/>
            </a:lnSpc>
            <a:spcBef>
              <a:spcPct val="0"/>
            </a:spcBef>
            <a:spcAft>
              <a:spcPct val="35000"/>
            </a:spcAft>
            <a:buNone/>
          </a:pPr>
          <a:r>
            <a:rPr lang="en-IN" sz="1400" kern="1200" dirty="0">
              <a:latin typeface="Times New Roman" pitchFamily="18" charset="0"/>
              <a:cs typeface="Times New Roman" pitchFamily="18" charset="0"/>
            </a:rPr>
            <a:t>*Managing Financial Risks and ensuring assets are preserved</a:t>
          </a:r>
        </a:p>
      </dsp:txBody>
      <dsp:txXfrm>
        <a:off x="3808552" y="2009568"/>
        <a:ext cx="2090363" cy="293587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8A448A3D-3E0F-45D3-B8B9-D7369A6C10CF}" type="datetimeFigureOut">
              <a:rPr lang="en-US" smtClean="0"/>
              <a:pPr/>
              <a:t>8/6/2018</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B6AE6003-AB56-44C8-BBD1-B57208A22FFB}" type="slidenum">
              <a:rPr lang="en-US" smtClean="0"/>
              <a:pPr/>
              <a:t>‹#›</a:t>
            </a:fld>
            <a:endParaRPr lang="en-US"/>
          </a:p>
        </p:txBody>
      </p:sp>
    </p:spTree>
    <p:extLst>
      <p:ext uri="{BB962C8B-B14F-4D97-AF65-F5344CB8AC3E}">
        <p14:creationId xmlns:p14="http://schemas.microsoft.com/office/powerpoint/2010/main" val="3976528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EB4B1BD-4102-498A-8E9B-DDFF741676F2}" type="datetimeFigureOut">
              <a:rPr lang="en-US" smtClean="0"/>
              <a:pPr/>
              <a:t>8/6/2018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72A98EE-5CDF-4F9A-BA40-01A345EDCFBD}" type="slidenum">
              <a:rPr lang="en-US" smtClean="0"/>
              <a:pPr/>
              <a:t>‹#›</a:t>
            </a:fld>
            <a:endParaRPr lang="en-US"/>
          </a:p>
        </p:txBody>
      </p:sp>
    </p:spTree>
    <p:extLst>
      <p:ext uri="{BB962C8B-B14F-4D97-AF65-F5344CB8AC3E}">
        <p14:creationId xmlns:p14="http://schemas.microsoft.com/office/powerpoint/2010/main" val="36560996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2A98EE-5CDF-4F9A-BA40-01A345EDCFBD}" type="slidenum">
              <a:rPr lang="en-US" smtClean="0"/>
              <a:pPr/>
              <a:t>1</a:t>
            </a:fld>
            <a:endParaRPr lang="en-US"/>
          </a:p>
        </p:txBody>
      </p:sp>
    </p:spTree>
    <p:extLst>
      <p:ext uri="{BB962C8B-B14F-4D97-AF65-F5344CB8AC3E}">
        <p14:creationId xmlns:p14="http://schemas.microsoft.com/office/powerpoint/2010/main" val="13713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2A98EE-5CDF-4F9A-BA40-01A345EDCFBD}" type="slidenum">
              <a:rPr lang="en-US" smtClean="0"/>
              <a:pPr/>
              <a:t>3</a:t>
            </a:fld>
            <a:endParaRPr lang="en-US"/>
          </a:p>
        </p:txBody>
      </p:sp>
    </p:spTree>
    <p:extLst>
      <p:ext uri="{BB962C8B-B14F-4D97-AF65-F5344CB8AC3E}">
        <p14:creationId xmlns:p14="http://schemas.microsoft.com/office/powerpoint/2010/main" val="1710713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9E07A0-B321-45F3-899F-8746018EC0BB}" type="slidenum">
              <a:rPr lang="en-GB" smtClean="0"/>
              <a:t>12</a:t>
            </a:fld>
            <a:endParaRPr lang="en-GB"/>
          </a:p>
        </p:txBody>
      </p:sp>
    </p:spTree>
    <p:extLst>
      <p:ext uri="{BB962C8B-B14F-4D97-AF65-F5344CB8AC3E}">
        <p14:creationId xmlns:p14="http://schemas.microsoft.com/office/powerpoint/2010/main" val="55467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2A98EE-5CDF-4F9A-BA40-01A345EDCFBD}" type="slidenum">
              <a:rPr lang="en-US" smtClean="0"/>
              <a:pPr/>
              <a:t>18</a:t>
            </a:fld>
            <a:endParaRPr lang="en-US"/>
          </a:p>
        </p:txBody>
      </p:sp>
    </p:spTree>
    <p:extLst>
      <p:ext uri="{BB962C8B-B14F-4D97-AF65-F5344CB8AC3E}">
        <p14:creationId xmlns:p14="http://schemas.microsoft.com/office/powerpoint/2010/main" val="265355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5582A9-A339-674E-8132-561F4F0A22CD}" type="datetime1">
              <a:rPr lang="en-IN" smtClean="0"/>
              <a:pPr/>
              <a:t>06-08-2018</a:t>
            </a:fld>
            <a:endParaRPr lang="en-US" dirty="0"/>
          </a:p>
        </p:txBody>
      </p:sp>
      <p:sp>
        <p:nvSpPr>
          <p:cNvPr id="5" name="Footer Placeholder 4"/>
          <p:cNvSpPr>
            <a:spLocks noGrp="1"/>
          </p:cNvSpPr>
          <p:nvPr>
            <p:ph type="ftr" sz="quarter" idx="11"/>
          </p:nvPr>
        </p:nvSpPr>
        <p:spPr/>
        <p:txBody>
          <a:bodyPr/>
          <a:lstStyle/>
          <a:p>
            <a:r>
              <a:rPr lang="en-US"/>
              <a:t>Sunil Bansal</a:t>
            </a:r>
            <a:endParaRPr lang="en-US" dirty="0"/>
          </a:p>
        </p:txBody>
      </p:sp>
      <p:sp>
        <p:nvSpPr>
          <p:cNvPr id="6" name="Slide Number Placeholder 5"/>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4090494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D08D3-C728-0A4C-831A-F2B14B0A8024}" type="datetime1">
              <a:rPr lang="en-IN" smtClean="0"/>
              <a:pPr/>
              <a:t>06-08-2018</a:t>
            </a:fld>
            <a:endParaRPr lang="en-US" dirty="0"/>
          </a:p>
        </p:txBody>
      </p:sp>
      <p:sp>
        <p:nvSpPr>
          <p:cNvPr id="5" name="Footer Placeholder 4"/>
          <p:cNvSpPr>
            <a:spLocks noGrp="1"/>
          </p:cNvSpPr>
          <p:nvPr>
            <p:ph type="ftr" sz="quarter" idx="11"/>
          </p:nvPr>
        </p:nvSpPr>
        <p:spPr/>
        <p:txBody>
          <a:bodyPr/>
          <a:lstStyle/>
          <a:p>
            <a:r>
              <a:rPr lang="en-US"/>
              <a:t>Sunil Bansal</a:t>
            </a:r>
            <a:endParaRPr lang="en-US" dirty="0"/>
          </a:p>
        </p:txBody>
      </p:sp>
      <p:sp>
        <p:nvSpPr>
          <p:cNvPr id="6" name="Slide Number Placeholder 5"/>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192002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4958D-4561-B740-A975-22A9A0D95095}" type="datetime1">
              <a:rPr lang="en-IN" smtClean="0"/>
              <a:pPr/>
              <a:t>06-08-2018</a:t>
            </a:fld>
            <a:endParaRPr lang="en-US" dirty="0"/>
          </a:p>
        </p:txBody>
      </p:sp>
      <p:sp>
        <p:nvSpPr>
          <p:cNvPr id="5" name="Footer Placeholder 4"/>
          <p:cNvSpPr>
            <a:spLocks noGrp="1"/>
          </p:cNvSpPr>
          <p:nvPr>
            <p:ph type="ftr" sz="quarter" idx="11"/>
          </p:nvPr>
        </p:nvSpPr>
        <p:spPr/>
        <p:txBody>
          <a:bodyPr/>
          <a:lstStyle/>
          <a:p>
            <a:r>
              <a:rPr lang="en-US"/>
              <a:t>Sunil Bansal</a:t>
            </a:r>
            <a:endParaRPr lang="en-US" dirty="0"/>
          </a:p>
        </p:txBody>
      </p:sp>
      <p:sp>
        <p:nvSpPr>
          <p:cNvPr id="6" name="Slide Number Placeholder 5"/>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1616062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lgn="l">
              <a:defRPr/>
            </a:lvl1pPr>
          </a:lstStyle>
          <a:p>
            <a:fld id="{DDA7266F-71B8-034D-849D-32276451E91C}" type="datetime1">
              <a:rPr lang="en-IN" smtClean="0"/>
              <a:pPr/>
              <a:t>06-08-2018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Sunil Bansal</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b="1"/>
            </a:lvl1pPr>
          </a:lstStyle>
          <a:p>
            <a:r>
              <a:rPr lang="en-US"/>
              <a:t>Private &amp; Confidential</a:t>
            </a:r>
            <a:endParaRPr lang="en-US" dirty="0"/>
          </a:p>
        </p:txBody>
      </p:sp>
      <p:sp>
        <p:nvSpPr>
          <p:cNvPr id="8" name="Text Placeholder 7"/>
          <p:cNvSpPr>
            <a:spLocks noGrp="1"/>
          </p:cNvSpPr>
          <p:nvPr>
            <p:ph type="body" sz="quarter" idx="13"/>
          </p:nvPr>
        </p:nvSpPr>
        <p:spPr>
          <a:xfrm>
            <a:off x="831850" y="1146413"/>
            <a:ext cx="10521950" cy="49432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925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95A7C2-E350-484A-891A-513EF39675B9}" type="datetime1">
              <a:rPr lang="en-IN" smtClean="0"/>
              <a:pPr/>
              <a:t>06-08-2018</a:t>
            </a:fld>
            <a:endParaRPr lang="en-US" dirty="0"/>
          </a:p>
        </p:txBody>
      </p:sp>
      <p:sp>
        <p:nvSpPr>
          <p:cNvPr id="5" name="Footer Placeholder 4"/>
          <p:cNvSpPr>
            <a:spLocks noGrp="1"/>
          </p:cNvSpPr>
          <p:nvPr>
            <p:ph type="ftr" sz="quarter" idx="11"/>
          </p:nvPr>
        </p:nvSpPr>
        <p:spPr/>
        <p:txBody>
          <a:bodyPr/>
          <a:lstStyle/>
          <a:p>
            <a:r>
              <a:rPr lang="en-US"/>
              <a:t>Sunil Bansal</a:t>
            </a:r>
            <a:endParaRPr lang="en-US" dirty="0"/>
          </a:p>
        </p:txBody>
      </p:sp>
      <p:sp>
        <p:nvSpPr>
          <p:cNvPr id="6" name="Slide Number Placeholder 5"/>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56578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8444E4-E9DB-B746-87CA-5AC9677DA866}" type="datetime1">
              <a:rPr lang="en-IN" smtClean="0"/>
              <a:pPr/>
              <a:t>06-08-2018</a:t>
            </a:fld>
            <a:endParaRPr lang="en-US" dirty="0"/>
          </a:p>
        </p:txBody>
      </p:sp>
      <p:sp>
        <p:nvSpPr>
          <p:cNvPr id="5" name="Footer Placeholder 4"/>
          <p:cNvSpPr>
            <a:spLocks noGrp="1"/>
          </p:cNvSpPr>
          <p:nvPr>
            <p:ph type="ftr" sz="quarter" idx="11"/>
          </p:nvPr>
        </p:nvSpPr>
        <p:spPr/>
        <p:txBody>
          <a:bodyPr/>
          <a:lstStyle/>
          <a:p>
            <a:r>
              <a:rPr lang="en-US"/>
              <a:t>Sunil Bansal</a:t>
            </a:r>
            <a:endParaRPr lang="en-US" dirty="0"/>
          </a:p>
        </p:txBody>
      </p:sp>
      <p:sp>
        <p:nvSpPr>
          <p:cNvPr id="6" name="Slide Number Placeholder 5"/>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375831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AABB80-2A14-7E49-903C-A53AC1AEA5EB}" type="datetime1">
              <a:rPr lang="en-IN" smtClean="0"/>
              <a:pPr/>
              <a:t>06-08-2018</a:t>
            </a:fld>
            <a:endParaRPr lang="en-US" dirty="0"/>
          </a:p>
        </p:txBody>
      </p:sp>
      <p:sp>
        <p:nvSpPr>
          <p:cNvPr id="6" name="Footer Placeholder 5"/>
          <p:cNvSpPr>
            <a:spLocks noGrp="1"/>
          </p:cNvSpPr>
          <p:nvPr>
            <p:ph type="ftr" sz="quarter" idx="11"/>
          </p:nvPr>
        </p:nvSpPr>
        <p:spPr/>
        <p:txBody>
          <a:bodyPr/>
          <a:lstStyle/>
          <a:p>
            <a:r>
              <a:rPr lang="en-US"/>
              <a:t>Sunil Bansal</a:t>
            </a:r>
            <a:endParaRPr lang="en-US" dirty="0"/>
          </a:p>
        </p:txBody>
      </p:sp>
      <p:sp>
        <p:nvSpPr>
          <p:cNvPr id="7" name="Slide Number Placeholder 6"/>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12663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95504B-7E96-7742-8C1D-0E5E52282FCC}" type="datetime1">
              <a:rPr lang="en-IN" smtClean="0"/>
              <a:pPr/>
              <a:t>06-08-2018</a:t>
            </a:fld>
            <a:endParaRPr lang="en-US" dirty="0"/>
          </a:p>
        </p:txBody>
      </p:sp>
      <p:sp>
        <p:nvSpPr>
          <p:cNvPr id="8" name="Footer Placeholder 7"/>
          <p:cNvSpPr>
            <a:spLocks noGrp="1"/>
          </p:cNvSpPr>
          <p:nvPr>
            <p:ph type="ftr" sz="quarter" idx="11"/>
          </p:nvPr>
        </p:nvSpPr>
        <p:spPr/>
        <p:txBody>
          <a:bodyPr/>
          <a:lstStyle/>
          <a:p>
            <a:r>
              <a:rPr lang="en-US"/>
              <a:t>Sunil Bansal</a:t>
            </a:r>
            <a:endParaRPr lang="en-US" dirty="0"/>
          </a:p>
        </p:txBody>
      </p:sp>
      <p:sp>
        <p:nvSpPr>
          <p:cNvPr id="9" name="Slide Number Placeholder 8"/>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350324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BD3031-BB9B-7F47-9F70-2F73B4BF3734}" type="datetime1">
              <a:rPr lang="en-IN" smtClean="0"/>
              <a:pPr/>
              <a:t>06-08-2018</a:t>
            </a:fld>
            <a:endParaRPr lang="en-US" dirty="0"/>
          </a:p>
        </p:txBody>
      </p:sp>
      <p:sp>
        <p:nvSpPr>
          <p:cNvPr id="4" name="Footer Placeholder 3"/>
          <p:cNvSpPr>
            <a:spLocks noGrp="1"/>
          </p:cNvSpPr>
          <p:nvPr>
            <p:ph type="ftr" sz="quarter" idx="11"/>
          </p:nvPr>
        </p:nvSpPr>
        <p:spPr/>
        <p:txBody>
          <a:bodyPr/>
          <a:lstStyle/>
          <a:p>
            <a:r>
              <a:rPr lang="en-US"/>
              <a:t>Sunil Bansal</a:t>
            </a:r>
            <a:endParaRPr lang="en-US" dirty="0"/>
          </a:p>
        </p:txBody>
      </p:sp>
      <p:sp>
        <p:nvSpPr>
          <p:cNvPr id="5" name="Slide Number Placeholder 4"/>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182643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ACD29-7A31-0240-9D54-845A1514F319}" type="datetime1">
              <a:rPr lang="en-IN" smtClean="0"/>
              <a:pPr/>
              <a:t>06-08-2018</a:t>
            </a:fld>
            <a:endParaRPr lang="en-US" dirty="0"/>
          </a:p>
        </p:txBody>
      </p:sp>
      <p:sp>
        <p:nvSpPr>
          <p:cNvPr id="3" name="Footer Placeholder 2"/>
          <p:cNvSpPr>
            <a:spLocks noGrp="1"/>
          </p:cNvSpPr>
          <p:nvPr>
            <p:ph type="ftr" sz="quarter" idx="11"/>
          </p:nvPr>
        </p:nvSpPr>
        <p:spPr/>
        <p:txBody>
          <a:bodyPr/>
          <a:lstStyle/>
          <a:p>
            <a:r>
              <a:rPr lang="en-US"/>
              <a:t>Sunil Bansal</a:t>
            </a:r>
            <a:endParaRPr lang="en-US" dirty="0"/>
          </a:p>
        </p:txBody>
      </p:sp>
      <p:sp>
        <p:nvSpPr>
          <p:cNvPr id="4" name="Slide Number Placeholder 3"/>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263024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CE7423-9F48-2841-AB42-519B90DFDB72}" type="datetime1">
              <a:rPr lang="en-IN" smtClean="0"/>
              <a:pPr/>
              <a:t>06-08-2018</a:t>
            </a:fld>
            <a:endParaRPr lang="en-US" dirty="0"/>
          </a:p>
        </p:txBody>
      </p:sp>
      <p:sp>
        <p:nvSpPr>
          <p:cNvPr id="6" name="Footer Placeholder 5"/>
          <p:cNvSpPr>
            <a:spLocks noGrp="1"/>
          </p:cNvSpPr>
          <p:nvPr>
            <p:ph type="ftr" sz="quarter" idx="11"/>
          </p:nvPr>
        </p:nvSpPr>
        <p:spPr/>
        <p:txBody>
          <a:bodyPr/>
          <a:lstStyle/>
          <a:p>
            <a:r>
              <a:rPr lang="en-US"/>
              <a:t>Sunil Bansal</a:t>
            </a:r>
            <a:endParaRPr lang="en-US" dirty="0"/>
          </a:p>
        </p:txBody>
      </p:sp>
      <p:sp>
        <p:nvSpPr>
          <p:cNvPr id="7" name="Slide Number Placeholder 6"/>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117068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A84954-1DE3-4147-8144-E33E30089E8A}" type="datetime1">
              <a:rPr lang="en-IN" smtClean="0"/>
              <a:pPr/>
              <a:t>06-08-2018</a:t>
            </a:fld>
            <a:endParaRPr lang="en-US" dirty="0"/>
          </a:p>
        </p:txBody>
      </p:sp>
      <p:sp>
        <p:nvSpPr>
          <p:cNvPr id="6" name="Footer Placeholder 5"/>
          <p:cNvSpPr>
            <a:spLocks noGrp="1"/>
          </p:cNvSpPr>
          <p:nvPr>
            <p:ph type="ftr" sz="quarter" idx="11"/>
          </p:nvPr>
        </p:nvSpPr>
        <p:spPr/>
        <p:txBody>
          <a:bodyPr/>
          <a:lstStyle/>
          <a:p>
            <a:r>
              <a:rPr lang="en-US"/>
              <a:t>Sunil Bansal</a:t>
            </a:r>
            <a:endParaRPr lang="en-US" dirty="0"/>
          </a:p>
        </p:txBody>
      </p:sp>
      <p:sp>
        <p:nvSpPr>
          <p:cNvPr id="7" name="Slide Number Placeholder 6"/>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252522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12868-E5D5-DC4D-A089-41A3809D701D}" type="datetime1">
              <a:rPr lang="en-IN" smtClean="0"/>
              <a:pPr/>
              <a:t>06-08-2018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Sunil Bansal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Private &amp; Confidential</a:t>
            </a:r>
            <a:endParaRPr lang="en-US" dirty="0"/>
          </a:p>
        </p:txBody>
      </p:sp>
      <p:pic>
        <p:nvPicPr>
          <p:cNvPr id="7" name="Picture 6">
            <a:extLst>
              <a:ext uri="{FF2B5EF4-FFF2-40B4-BE49-F238E27FC236}">
                <a16:creationId xmlns:a16="http://schemas.microsoft.com/office/drawing/2014/main" id="{A6E83E00-629F-A348-BEE9-E31C93CEEA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8943" y="207963"/>
            <a:ext cx="545112" cy="685800"/>
          </a:xfrm>
          <a:prstGeom prst="rect">
            <a:avLst/>
          </a:prstGeom>
        </p:spPr>
      </p:pic>
      <p:pic>
        <p:nvPicPr>
          <p:cNvPr id="8" name="Picture 7">
            <a:extLst>
              <a:ext uri="{FF2B5EF4-FFF2-40B4-BE49-F238E27FC236}">
                <a16:creationId xmlns:a16="http://schemas.microsoft.com/office/drawing/2014/main" id="{719AB2CF-9179-2E49-ABDF-4242819A788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282455" y="207963"/>
            <a:ext cx="1542336" cy="685800"/>
          </a:xfrm>
          <a:prstGeom prst="rect">
            <a:avLst/>
          </a:prstGeom>
        </p:spPr>
      </p:pic>
    </p:spTree>
    <p:extLst>
      <p:ext uri="{BB962C8B-B14F-4D97-AF65-F5344CB8AC3E}">
        <p14:creationId xmlns:p14="http://schemas.microsoft.com/office/powerpoint/2010/main" val="321925560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019449"/>
            <a:ext cx="8689976" cy="2392199"/>
          </a:xfrm>
        </p:spPr>
        <p:txBody>
          <a:bodyPr anchor="ctr">
            <a:normAutofit fontScale="90000"/>
          </a:bodyPr>
          <a:lstStyle/>
          <a:p>
            <a:r>
              <a:rPr lang="en-US" b="1" dirty="0"/>
              <a:t>      </a:t>
            </a:r>
            <a:r>
              <a:rPr lang="en-US" dirty="0"/>
              <a:t>.</a:t>
            </a:r>
            <a:br>
              <a:rPr lang="en-US" dirty="0"/>
            </a:br>
            <a:r>
              <a:rPr lang="en-US" sz="3600" b="1" dirty="0">
                <a:latin typeface="Trebuchet MS" panose="020B0603020202020204" pitchFamily="34" charset="0"/>
              </a:rPr>
              <a:t>Evolving Role of CFOs and Finance Function in contemporary organization</a:t>
            </a:r>
            <a:br>
              <a:rPr lang="en-US" sz="4000" b="1" dirty="0">
                <a:latin typeface="Trebuchet MS" panose="020B0603020202020204" pitchFamily="34" charset="0"/>
              </a:rPr>
            </a:br>
            <a:br>
              <a:rPr lang="en-US" b="1" dirty="0"/>
            </a:br>
            <a:r>
              <a:rPr lang="en-US" sz="3100" b="1" dirty="0">
                <a:latin typeface="Trebuchet MS" panose="020B0603020202020204" pitchFamily="34" charset="0"/>
              </a:rPr>
              <a:t>By Sunil Bansal  </a:t>
            </a:r>
            <a:r>
              <a:rPr lang="en-US" sz="2200" b="1" dirty="0">
                <a:latin typeface="Trebuchet MS" panose="020B0603020202020204" pitchFamily="34" charset="0"/>
              </a:rPr>
              <a:t>FCA, FCS</a:t>
            </a:r>
            <a:br>
              <a:rPr lang="en-US" dirty="0"/>
            </a:br>
            <a:endParaRPr lang="en-US" sz="4500" b="1" cap="none" dirty="0">
              <a:ln w="9525">
                <a:solidFill>
                  <a:schemeClr val="bg1"/>
                </a:solidFill>
                <a:prstDash val="solid"/>
              </a:ln>
              <a:effectLst>
                <a:outerShdw blurRad="12700" dist="38100" dir="2700000" algn="tl" rotWithShape="0">
                  <a:schemeClr val="bg1">
                    <a:lumMod val="50000"/>
                  </a:schemeClr>
                </a:outerShdw>
              </a:effectLst>
              <a:latin typeface="Bookman Old Style" panose="02050604050505020204" pitchFamily="18" charset="0"/>
            </a:endParaRPr>
          </a:p>
        </p:txBody>
      </p:sp>
      <p:sp>
        <p:nvSpPr>
          <p:cNvPr id="5" name="Date Placeholder 4">
            <a:extLst>
              <a:ext uri="{FF2B5EF4-FFF2-40B4-BE49-F238E27FC236}">
                <a16:creationId xmlns:a16="http://schemas.microsoft.com/office/drawing/2014/main" id="{20EF5E2B-67B4-8644-8B7D-F903063B4786}"/>
              </a:ext>
            </a:extLst>
          </p:cNvPr>
          <p:cNvSpPr>
            <a:spLocks noGrp="1"/>
          </p:cNvSpPr>
          <p:nvPr>
            <p:ph type="dt" sz="half" idx="10"/>
          </p:nvPr>
        </p:nvSpPr>
        <p:spPr/>
        <p:txBody>
          <a:bodyPr/>
          <a:lstStyle/>
          <a:p>
            <a:fld id="{6ED728C4-928C-E944-8C61-496E508CD897}" type="datetime1">
              <a:rPr lang="en-IN" smtClean="0"/>
              <a:pPr/>
              <a:t>06-08-2018</a:t>
            </a:fld>
            <a:endParaRPr lang="en-US" dirty="0"/>
          </a:p>
        </p:txBody>
      </p:sp>
      <p:sp>
        <p:nvSpPr>
          <p:cNvPr id="6" name="Footer Placeholder 5">
            <a:extLst>
              <a:ext uri="{FF2B5EF4-FFF2-40B4-BE49-F238E27FC236}">
                <a16:creationId xmlns:a16="http://schemas.microsoft.com/office/drawing/2014/main" id="{567ADDF0-6614-A247-8D1D-A163AFF0CE18}"/>
              </a:ext>
            </a:extLst>
          </p:cNvPr>
          <p:cNvSpPr>
            <a:spLocks noGrp="1"/>
          </p:cNvSpPr>
          <p:nvPr>
            <p:ph type="ftr" sz="quarter" idx="11"/>
          </p:nvPr>
        </p:nvSpPr>
        <p:spPr/>
        <p:txBody>
          <a:bodyPr/>
          <a:lstStyle/>
          <a:p>
            <a:r>
              <a:rPr lang="en-US"/>
              <a:t>Sunil Bansal</a:t>
            </a:r>
            <a:endParaRPr lang="en-US" dirty="0"/>
          </a:p>
        </p:txBody>
      </p:sp>
      <p:sp>
        <p:nvSpPr>
          <p:cNvPr id="7" name="Slide Number Placeholder 6">
            <a:extLst>
              <a:ext uri="{FF2B5EF4-FFF2-40B4-BE49-F238E27FC236}">
                <a16:creationId xmlns:a16="http://schemas.microsoft.com/office/drawing/2014/main" id="{55B75D58-67BD-0F4D-BE10-C05B870668DB}"/>
              </a:ext>
            </a:extLst>
          </p:cNvPr>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652863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44275"/>
            <a:ext cx="10364451" cy="643613"/>
          </a:xfrm>
        </p:spPr>
        <p:txBody>
          <a:bodyPr anchor="ctr">
            <a:noAutofit/>
          </a:bodyPr>
          <a:lstStyle/>
          <a:p>
            <a:pPr algn="l"/>
            <a:r>
              <a:rPr lang="en-US" sz="2000" b="1" cap="small" dirty="0">
                <a:latin typeface="Bookman Old Style" panose="02050604050505020204" pitchFamily="18" charset="0"/>
              </a:rPr>
              <a:t>Creating a Dashboard for Key Finance / KPI / Balance Scorecard</a:t>
            </a:r>
            <a:endParaRPr lang="en-US" sz="2000" cap="small" dirty="0">
              <a:latin typeface="Bookman Old Style" panose="020506040505050202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5482671"/>
              </p:ext>
            </p:extLst>
          </p:nvPr>
        </p:nvGraphicFramePr>
        <p:xfrm>
          <a:off x="913775" y="1438013"/>
          <a:ext cx="10363200" cy="4714240"/>
        </p:xfrm>
        <a:graphic>
          <a:graphicData uri="http://schemas.openxmlformats.org/drawingml/2006/table">
            <a:tbl>
              <a:tblPr firstRow="1" bandRow="1">
                <a:tableStyleId>{073A0DAA-6AF3-43AB-8588-CEC1D06C72B9}</a:tableStyleId>
              </a:tblPr>
              <a:tblGrid>
                <a:gridCol w="1493323">
                  <a:extLst>
                    <a:ext uri="{9D8B030D-6E8A-4147-A177-3AD203B41FA5}">
                      <a16:colId xmlns:a16="http://schemas.microsoft.com/office/drawing/2014/main" val="20000"/>
                    </a:ext>
                  </a:extLst>
                </a:gridCol>
                <a:gridCol w="4069724">
                  <a:extLst>
                    <a:ext uri="{9D8B030D-6E8A-4147-A177-3AD203B41FA5}">
                      <a16:colId xmlns:a16="http://schemas.microsoft.com/office/drawing/2014/main" val="20001"/>
                    </a:ext>
                  </a:extLst>
                </a:gridCol>
                <a:gridCol w="1262130">
                  <a:extLst>
                    <a:ext uri="{9D8B030D-6E8A-4147-A177-3AD203B41FA5}">
                      <a16:colId xmlns:a16="http://schemas.microsoft.com/office/drawing/2014/main" val="20002"/>
                    </a:ext>
                  </a:extLst>
                </a:gridCol>
                <a:gridCol w="1081825">
                  <a:extLst>
                    <a:ext uri="{9D8B030D-6E8A-4147-A177-3AD203B41FA5}">
                      <a16:colId xmlns:a16="http://schemas.microsoft.com/office/drawing/2014/main" val="20003"/>
                    </a:ext>
                  </a:extLst>
                </a:gridCol>
                <a:gridCol w="1403797">
                  <a:extLst>
                    <a:ext uri="{9D8B030D-6E8A-4147-A177-3AD203B41FA5}">
                      <a16:colId xmlns:a16="http://schemas.microsoft.com/office/drawing/2014/main" val="20004"/>
                    </a:ext>
                  </a:extLst>
                </a:gridCol>
                <a:gridCol w="1052401">
                  <a:extLst>
                    <a:ext uri="{9D8B030D-6E8A-4147-A177-3AD203B41FA5}">
                      <a16:colId xmlns:a16="http://schemas.microsoft.com/office/drawing/2014/main" val="20005"/>
                    </a:ext>
                  </a:extLst>
                </a:gridCol>
              </a:tblGrid>
              <a:tr h="370840">
                <a:tc>
                  <a:txBody>
                    <a:bodyPr/>
                    <a:lstStyle/>
                    <a:p>
                      <a:pPr algn="ctr"/>
                      <a:r>
                        <a:rPr lang="en-US" sz="1350" dirty="0">
                          <a:latin typeface="Bookman Old Style" panose="02050604050505020204" pitchFamily="18" charset="0"/>
                        </a:rPr>
                        <a:t>Key Objective Number</a:t>
                      </a:r>
                    </a:p>
                  </a:txBody>
                  <a:tcPr/>
                </a:tc>
                <a:tc>
                  <a:txBody>
                    <a:bodyPr/>
                    <a:lstStyle/>
                    <a:p>
                      <a:pPr algn="ctr"/>
                      <a:r>
                        <a:rPr lang="en-US" sz="1350" dirty="0">
                          <a:latin typeface="Bookman Old Style" panose="02050604050505020204" pitchFamily="18" charset="0"/>
                        </a:rPr>
                        <a:t>Key Objective Deliverable</a:t>
                      </a:r>
                    </a:p>
                  </a:txBody>
                  <a:tcPr/>
                </a:tc>
                <a:tc>
                  <a:txBody>
                    <a:bodyPr/>
                    <a:lstStyle/>
                    <a:p>
                      <a:pPr algn="ctr"/>
                      <a:r>
                        <a:rPr lang="en-US" sz="1350" dirty="0">
                          <a:latin typeface="Bookman Old Style" panose="02050604050505020204" pitchFamily="18" charset="0"/>
                        </a:rPr>
                        <a:t>Service / Partnership</a:t>
                      </a:r>
                    </a:p>
                  </a:txBody>
                  <a:tcPr/>
                </a:tc>
                <a:tc>
                  <a:txBody>
                    <a:bodyPr/>
                    <a:lstStyle/>
                    <a:p>
                      <a:pPr algn="ctr"/>
                      <a:r>
                        <a:rPr lang="en-US" sz="1350" dirty="0">
                          <a:latin typeface="Bookman Old Style" panose="02050604050505020204" pitchFamily="18" charset="0"/>
                        </a:rPr>
                        <a:t>Process</a:t>
                      </a:r>
                    </a:p>
                  </a:txBody>
                  <a:tcPr/>
                </a:tc>
                <a:tc>
                  <a:txBody>
                    <a:bodyPr/>
                    <a:lstStyle/>
                    <a:p>
                      <a:pPr algn="ctr"/>
                      <a:r>
                        <a:rPr lang="en-US" sz="1350" dirty="0">
                          <a:latin typeface="Bookman Old Style" panose="02050604050505020204" pitchFamily="18" charset="0"/>
                        </a:rPr>
                        <a:t>Productivity / Efficiency</a:t>
                      </a:r>
                    </a:p>
                  </a:txBody>
                  <a:tcPr/>
                </a:tc>
                <a:tc>
                  <a:txBody>
                    <a:bodyPr/>
                    <a:lstStyle/>
                    <a:p>
                      <a:pPr algn="ctr"/>
                      <a:r>
                        <a:rPr lang="en-US" sz="1350" dirty="0">
                          <a:latin typeface="Bookman Old Style" panose="02050604050505020204" pitchFamily="18" charset="0"/>
                        </a:rPr>
                        <a:t>Quality</a:t>
                      </a:r>
                    </a:p>
                  </a:txBody>
                  <a:tcPr/>
                </a:tc>
                <a:extLst>
                  <a:ext uri="{0D108BD9-81ED-4DB2-BD59-A6C34878D82A}">
                    <a16:rowId xmlns:a16="http://schemas.microsoft.com/office/drawing/2014/main" val="10000"/>
                  </a:ext>
                </a:extLst>
              </a:tr>
              <a:tr h="370840">
                <a:tc>
                  <a:txBody>
                    <a:bodyPr/>
                    <a:lstStyle/>
                    <a:p>
                      <a:pPr algn="ctr"/>
                      <a:r>
                        <a:rPr lang="en-US" sz="1350" dirty="0">
                          <a:latin typeface="Bookman Old Style" panose="02050604050505020204" pitchFamily="18" charset="0"/>
                        </a:rPr>
                        <a:t>1</a:t>
                      </a:r>
                      <a:endParaRPr lang="en-US" sz="1350" dirty="0">
                        <a:solidFill>
                          <a:schemeClr val="accent6">
                            <a:lumMod val="50000"/>
                          </a:schemeClr>
                        </a:solidFill>
                        <a:latin typeface="Bookman Old Style" panose="02050604050505020204" pitchFamily="18" charset="0"/>
                      </a:endParaRPr>
                    </a:p>
                  </a:txBody>
                  <a:tcPr anchor="ctr"/>
                </a:tc>
                <a:tc>
                  <a:txBody>
                    <a:bodyPr/>
                    <a:lstStyle/>
                    <a:p>
                      <a:r>
                        <a:rPr lang="en-US" sz="1350" dirty="0">
                          <a:latin typeface="Bookman Old Style" panose="02050604050505020204" pitchFamily="18" charset="0"/>
                        </a:rPr>
                        <a:t>Financial</a:t>
                      </a:r>
                      <a:r>
                        <a:rPr lang="en-US" sz="1350" baseline="0" dirty="0">
                          <a:latin typeface="Bookman Old Style" panose="02050604050505020204" pitchFamily="18" charset="0"/>
                        </a:rPr>
                        <a:t> Reporting</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extLst>
                  <a:ext uri="{0D108BD9-81ED-4DB2-BD59-A6C34878D82A}">
                    <a16:rowId xmlns:a16="http://schemas.microsoft.com/office/drawing/2014/main" val="10001"/>
                  </a:ext>
                </a:extLst>
              </a:tr>
              <a:tr h="370840">
                <a:tc>
                  <a:txBody>
                    <a:bodyPr/>
                    <a:lstStyle/>
                    <a:p>
                      <a:pPr algn="ctr"/>
                      <a:r>
                        <a:rPr lang="en-US" sz="1350" dirty="0">
                          <a:latin typeface="Bookman Old Style" panose="02050604050505020204" pitchFamily="18" charset="0"/>
                        </a:rPr>
                        <a:t>2</a:t>
                      </a:r>
                      <a:endParaRPr lang="en-US" sz="1350" dirty="0">
                        <a:solidFill>
                          <a:schemeClr val="accent6">
                            <a:lumMod val="50000"/>
                          </a:schemeClr>
                        </a:solidFill>
                        <a:latin typeface="Bookman Old Style" panose="020506040505050202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a:latin typeface="Bookman Old Style" panose="02050604050505020204" pitchFamily="18" charset="0"/>
                        </a:rPr>
                        <a:t>Governance</a:t>
                      </a:r>
                      <a:r>
                        <a:rPr lang="en-US" sz="1350" baseline="0" dirty="0">
                          <a:latin typeface="Bookman Old Style" panose="02050604050505020204" pitchFamily="18" charset="0"/>
                        </a:rPr>
                        <a:t> and Internal Controls</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extLst>
                  <a:ext uri="{0D108BD9-81ED-4DB2-BD59-A6C34878D82A}">
                    <a16:rowId xmlns:a16="http://schemas.microsoft.com/office/drawing/2014/main" val="10002"/>
                  </a:ext>
                </a:extLst>
              </a:tr>
              <a:tr h="370840">
                <a:tc>
                  <a:txBody>
                    <a:bodyPr/>
                    <a:lstStyle/>
                    <a:p>
                      <a:pPr algn="ctr"/>
                      <a:r>
                        <a:rPr lang="en-US" sz="1350" dirty="0">
                          <a:solidFill>
                            <a:schemeClr val="accent6">
                              <a:lumMod val="50000"/>
                            </a:schemeClr>
                          </a:solidFill>
                          <a:latin typeface="Bookman Old Style" panose="02050604050505020204" pitchFamily="18" charset="0"/>
                        </a:rPr>
                        <a:t>3</a:t>
                      </a:r>
                    </a:p>
                  </a:txBody>
                  <a:tcPr anchor="ctr"/>
                </a:tc>
                <a:tc>
                  <a:txBody>
                    <a:bodyPr/>
                    <a:lstStyle/>
                    <a:p>
                      <a:r>
                        <a:rPr lang="en-US" sz="1350" dirty="0">
                          <a:latin typeface="Bookman Old Style" panose="02050604050505020204" pitchFamily="18" charset="0"/>
                        </a:rPr>
                        <a:t>Transaction Processing</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extLst>
                  <a:ext uri="{0D108BD9-81ED-4DB2-BD59-A6C34878D82A}">
                    <a16:rowId xmlns:a16="http://schemas.microsoft.com/office/drawing/2014/main" val="10003"/>
                  </a:ext>
                </a:extLst>
              </a:tr>
              <a:tr h="370840">
                <a:tc>
                  <a:txBody>
                    <a:bodyPr/>
                    <a:lstStyle/>
                    <a:p>
                      <a:pPr algn="ctr"/>
                      <a:r>
                        <a:rPr lang="en-US" sz="1350" dirty="0">
                          <a:solidFill>
                            <a:schemeClr val="accent6">
                              <a:lumMod val="50000"/>
                            </a:schemeClr>
                          </a:solidFill>
                          <a:latin typeface="Bookman Old Style" panose="02050604050505020204" pitchFamily="18" charset="0"/>
                        </a:rPr>
                        <a:t>4</a:t>
                      </a:r>
                    </a:p>
                  </a:txBody>
                  <a:tcPr anchor="ctr"/>
                </a:tc>
                <a:tc>
                  <a:txBody>
                    <a:bodyPr/>
                    <a:lstStyle/>
                    <a:p>
                      <a:r>
                        <a:rPr lang="en-US" sz="1350" dirty="0">
                          <a:latin typeface="Bookman Old Style" panose="02050604050505020204" pitchFamily="18" charset="0"/>
                        </a:rPr>
                        <a:t>Standardization and Automation</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extLst>
                  <a:ext uri="{0D108BD9-81ED-4DB2-BD59-A6C34878D82A}">
                    <a16:rowId xmlns:a16="http://schemas.microsoft.com/office/drawing/2014/main" val="10004"/>
                  </a:ext>
                </a:extLst>
              </a:tr>
              <a:tr h="370840">
                <a:tc>
                  <a:txBody>
                    <a:bodyPr/>
                    <a:lstStyle/>
                    <a:p>
                      <a:pPr algn="ctr"/>
                      <a:r>
                        <a:rPr lang="en-US" sz="1350" dirty="0">
                          <a:solidFill>
                            <a:schemeClr val="accent6">
                              <a:lumMod val="50000"/>
                            </a:schemeClr>
                          </a:solidFill>
                          <a:latin typeface="Bookman Old Style" panose="02050604050505020204" pitchFamily="18" charset="0"/>
                        </a:rPr>
                        <a:t>5</a:t>
                      </a:r>
                    </a:p>
                  </a:txBody>
                  <a:tcPr anchor="ctr"/>
                </a:tc>
                <a:tc>
                  <a:txBody>
                    <a:bodyPr/>
                    <a:lstStyle/>
                    <a:p>
                      <a:r>
                        <a:rPr lang="en-US" sz="1350" dirty="0">
                          <a:latin typeface="Bookman Old Style" panose="02050604050505020204" pitchFamily="18" charset="0"/>
                        </a:rPr>
                        <a:t>Strategy</a:t>
                      </a:r>
                      <a:r>
                        <a:rPr lang="en-US" sz="1350" baseline="0" dirty="0">
                          <a:latin typeface="Bookman Old Style" panose="02050604050505020204" pitchFamily="18" charset="0"/>
                        </a:rPr>
                        <a:t> &amp; Business Planning</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extLst>
                  <a:ext uri="{0D108BD9-81ED-4DB2-BD59-A6C34878D82A}">
                    <a16:rowId xmlns:a16="http://schemas.microsoft.com/office/drawing/2014/main" val="10005"/>
                  </a:ext>
                </a:extLst>
              </a:tr>
              <a:tr h="370840">
                <a:tc>
                  <a:txBody>
                    <a:bodyPr/>
                    <a:lstStyle/>
                    <a:p>
                      <a:pPr algn="ctr"/>
                      <a:r>
                        <a:rPr lang="en-US" sz="1350" dirty="0">
                          <a:solidFill>
                            <a:schemeClr val="accent6">
                              <a:lumMod val="50000"/>
                            </a:schemeClr>
                          </a:solidFill>
                          <a:latin typeface="Bookman Old Style" panose="02050604050505020204" pitchFamily="18" charset="0"/>
                        </a:rPr>
                        <a:t>6</a:t>
                      </a:r>
                    </a:p>
                  </a:txBody>
                  <a:tcPr anchor="ctr"/>
                </a:tc>
                <a:tc>
                  <a:txBody>
                    <a:bodyPr/>
                    <a:lstStyle/>
                    <a:p>
                      <a:r>
                        <a:rPr lang="en-US" sz="1350" dirty="0">
                          <a:latin typeface="Bookman Old Style" panose="02050604050505020204" pitchFamily="18" charset="0"/>
                        </a:rPr>
                        <a:t>Funding</a:t>
                      </a:r>
                      <a:r>
                        <a:rPr lang="en-US" sz="1350" baseline="0" dirty="0">
                          <a:latin typeface="Bookman Old Style" panose="02050604050505020204" pitchFamily="18" charset="0"/>
                        </a:rPr>
                        <a:t> for Growth</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50" dirty="0">
                        <a:solidFill>
                          <a:schemeClr val="accent6">
                            <a:lumMod val="50000"/>
                          </a:schemeClr>
                        </a:solidFill>
                        <a:latin typeface="Bookman Old Style" panose="02050604050505020204" pitchFamily="18" charset="0"/>
                      </a:endParaRPr>
                    </a:p>
                  </a:txBody>
                  <a:tcPr anchor="ctr"/>
                </a:tc>
                <a:extLst>
                  <a:ext uri="{0D108BD9-81ED-4DB2-BD59-A6C34878D82A}">
                    <a16:rowId xmlns:a16="http://schemas.microsoft.com/office/drawing/2014/main" val="10006"/>
                  </a:ext>
                </a:extLst>
              </a:tr>
              <a:tr h="370840">
                <a:tc>
                  <a:txBody>
                    <a:bodyPr/>
                    <a:lstStyle/>
                    <a:p>
                      <a:pPr algn="ctr"/>
                      <a:r>
                        <a:rPr lang="en-US" sz="1350" dirty="0">
                          <a:solidFill>
                            <a:schemeClr val="accent6">
                              <a:lumMod val="50000"/>
                            </a:schemeClr>
                          </a:solidFill>
                          <a:latin typeface="Bookman Old Style" panose="02050604050505020204" pitchFamily="18" charset="0"/>
                        </a:rPr>
                        <a:t>7</a:t>
                      </a:r>
                    </a:p>
                  </a:txBody>
                  <a:tcPr anchor="ctr"/>
                </a:tc>
                <a:tc>
                  <a:txBody>
                    <a:bodyPr/>
                    <a:lstStyle/>
                    <a:p>
                      <a:r>
                        <a:rPr lang="en-US" sz="1350" dirty="0">
                          <a:latin typeface="Bookman Old Style" panose="02050604050505020204" pitchFamily="18" charset="0"/>
                        </a:rPr>
                        <a:t>Productivity and Working Capital Management</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extLst>
                  <a:ext uri="{0D108BD9-81ED-4DB2-BD59-A6C34878D82A}">
                    <a16:rowId xmlns:a16="http://schemas.microsoft.com/office/drawing/2014/main" val="10007"/>
                  </a:ext>
                </a:extLst>
              </a:tr>
              <a:tr h="370840">
                <a:tc>
                  <a:txBody>
                    <a:bodyPr/>
                    <a:lstStyle/>
                    <a:p>
                      <a:pPr algn="ctr"/>
                      <a:r>
                        <a:rPr lang="en-US" sz="1350" dirty="0">
                          <a:solidFill>
                            <a:schemeClr val="accent6">
                              <a:lumMod val="50000"/>
                            </a:schemeClr>
                          </a:solidFill>
                          <a:latin typeface="Bookman Old Style" panose="02050604050505020204" pitchFamily="18" charset="0"/>
                        </a:rPr>
                        <a:t>8</a:t>
                      </a:r>
                    </a:p>
                  </a:txBody>
                  <a:tcPr anchor="ctr"/>
                </a:tc>
                <a:tc>
                  <a:txBody>
                    <a:bodyPr/>
                    <a:lstStyle/>
                    <a:p>
                      <a:r>
                        <a:rPr lang="en-US" sz="1350" dirty="0">
                          <a:latin typeface="Bookman Old Style" panose="02050604050505020204" pitchFamily="18" charset="0"/>
                        </a:rPr>
                        <a:t>Performance Management</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endParaRPr lang="en-US" sz="1350" dirty="0">
                        <a:solidFill>
                          <a:schemeClr val="accent6">
                            <a:lumMod val="50000"/>
                          </a:schemeClr>
                        </a:solidFill>
                        <a:latin typeface="Bookman Old Style" panose="0205060405050502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extLst>
                  <a:ext uri="{0D108BD9-81ED-4DB2-BD59-A6C34878D82A}">
                    <a16:rowId xmlns:a16="http://schemas.microsoft.com/office/drawing/2014/main" val="10008"/>
                  </a:ext>
                </a:extLst>
              </a:tr>
              <a:tr h="370840">
                <a:tc>
                  <a:txBody>
                    <a:bodyPr/>
                    <a:lstStyle/>
                    <a:p>
                      <a:pPr algn="ctr"/>
                      <a:r>
                        <a:rPr lang="en-US" sz="1350" dirty="0">
                          <a:solidFill>
                            <a:schemeClr val="accent6">
                              <a:lumMod val="50000"/>
                            </a:schemeClr>
                          </a:solidFill>
                          <a:latin typeface="Bookman Old Style" panose="02050604050505020204" pitchFamily="18" charset="0"/>
                        </a:rPr>
                        <a:t>9</a:t>
                      </a:r>
                    </a:p>
                  </a:txBody>
                  <a:tcPr anchor="ctr"/>
                </a:tc>
                <a:tc>
                  <a:txBody>
                    <a:bodyPr/>
                    <a:lstStyle/>
                    <a:p>
                      <a:r>
                        <a:rPr lang="en-US" sz="1350" dirty="0">
                          <a:latin typeface="Bookman Old Style" panose="02050604050505020204" pitchFamily="18" charset="0"/>
                        </a:rPr>
                        <a:t>Analytics and insights for Decision making</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endParaRPr lang="en-US" sz="1350" dirty="0">
                        <a:solidFill>
                          <a:schemeClr val="accent6">
                            <a:lumMod val="50000"/>
                          </a:schemeClr>
                        </a:solidFill>
                        <a:latin typeface="Bookman Old Style" panose="0205060405050502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extLst>
                  <a:ext uri="{0D108BD9-81ED-4DB2-BD59-A6C34878D82A}">
                    <a16:rowId xmlns:a16="http://schemas.microsoft.com/office/drawing/2014/main" val="10009"/>
                  </a:ext>
                </a:extLst>
              </a:tr>
              <a:tr h="370840">
                <a:tc>
                  <a:txBody>
                    <a:bodyPr/>
                    <a:lstStyle/>
                    <a:p>
                      <a:pPr algn="ctr"/>
                      <a:r>
                        <a:rPr lang="en-US" sz="1350" dirty="0">
                          <a:solidFill>
                            <a:schemeClr val="accent6">
                              <a:lumMod val="50000"/>
                            </a:schemeClr>
                          </a:solidFill>
                          <a:latin typeface="Bookman Old Style" panose="02050604050505020204" pitchFamily="18" charset="0"/>
                        </a:rPr>
                        <a:t>10</a:t>
                      </a:r>
                    </a:p>
                  </a:txBody>
                  <a:tcPr anchor="ctr"/>
                </a:tc>
                <a:tc>
                  <a:txBody>
                    <a:bodyPr/>
                    <a:lstStyle/>
                    <a:p>
                      <a:r>
                        <a:rPr lang="en-US" sz="1350" dirty="0">
                          <a:latin typeface="Bookman Old Style" panose="02050604050505020204" pitchFamily="18" charset="0"/>
                        </a:rPr>
                        <a:t>Cross Functional support</a:t>
                      </a:r>
                      <a:r>
                        <a:rPr lang="en-US" sz="1350" baseline="0" dirty="0">
                          <a:latin typeface="Bookman Old Style" panose="02050604050505020204" pitchFamily="18" charset="0"/>
                        </a:rPr>
                        <a:t> and responsiveness</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endParaRPr lang="en-US" sz="1350" dirty="0">
                        <a:solidFill>
                          <a:schemeClr val="accent6">
                            <a:lumMod val="50000"/>
                          </a:schemeClr>
                        </a:solidFill>
                        <a:latin typeface="Bookman Old Style" panose="02050604050505020204" pitchFamily="18" charset="0"/>
                      </a:endParaRPr>
                    </a:p>
                  </a:txBody>
                  <a:tcPr anchor="ctr"/>
                </a:tc>
                <a:tc>
                  <a:txBody>
                    <a:bodyPr/>
                    <a:lstStyle/>
                    <a:p>
                      <a:pPr algn="ct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50" dirty="0">
                          <a:latin typeface="Bookman Old Style" panose="02050604050505020204" pitchFamily="18" charset="0"/>
                        </a:rPr>
                        <a:t>X</a:t>
                      </a:r>
                      <a:endParaRPr lang="en-US" sz="1350" dirty="0">
                        <a:solidFill>
                          <a:schemeClr val="accent6">
                            <a:lumMod val="50000"/>
                          </a:schemeClr>
                        </a:solidFill>
                        <a:latin typeface="Bookman Old Style" panose="02050604050505020204" pitchFamily="18" charset="0"/>
                      </a:endParaRPr>
                    </a:p>
                  </a:txBody>
                  <a:tcPr anchor="ctr"/>
                </a:tc>
                <a:extLst>
                  <a:ext uri="{0D108BD9-81ED-4DB2-BD59-A6C34878D82A}">
                    <a16:rowId xmlns:a16="http://schemas.microsoft.com/office/drawing/2014/main" val="10010"/>
                  </a:ext>
                </a:extLst>
              </a:tr>
              <a:tr h="370840">
                <a:tc>
                  <a:txBody>
                    <a:bodyPr/>
                    <a:lstStyle/>
                    <a:p>
                      <a:pPr algn="ctr"/>
                      <a:endParaRPr lang="en-US" sz="1350" dirty="0">
                        <a:solidFill>
                          <a:schemeClr val="accent6">
                            <a:lumMod val="50000"/>
                          </a:schemeClr>
                        </a:solidFill>
                        <a:latin typeface="Bookman Old Style" panose="02050604050505020204" pitchFamily="18" charset="0"/>
                      </a:endParaRPr>
                    </a:p>
                  </a:txBody>
                  <a:tcPr anchor="ctr"/>
                </a:tc>
                <a:tc>
                  <a:txBody>
                    <a:bodyPr/>
                    <a:lstStyle/>
                    <a:p>
                      <a:r>
                        <a:rPr lang="en-US" sz="1350" b="1" dirty="0">
                          <a:latin typeface="Bookman Old Style" panose="02050604050505020204" pitchFamily="18" charset="0"/>
                        </a:rPr>
                        <a:t>KPI Count</a:t>
                      </a:r>
                      <a:endParaRPr lang="en-US" sz="1350" b="1" dirty="0">
                        <a:solidFill>
                          <a:schemeClr val="accent6">
                            <a:lumMod val="50000"/>
                          </a:schemeClr>
                        </a:solidFill>
                        <a:latin typeface="Bookman Old Style" panose="02050604050505020204" pitchFamily="18" charset="0"/>
                      </a:endParaRPr>
                    </a:p>
                  </a:txBody>
                  <a:tcPr anchor="ctr"/>
                </a:tc>
                <a:tc>
                  <a:txBody>
                    <a:bodyPr/>
                    <a:lstStyle/>
                    <a:p>
                      <a:pPr algn="ctr"/>
                      <a:r>
                        <a:rPr lang="en-US" sz="1350" b="1" dirty="0">
                          <a:latin typeface="Bookman Old Style" panose="02050604050505020204" pitchFamily="18" charset="0"/>
                        </a:rPr>
                        <a:t>6</a:t>
                      </a:r>
                      <a:endParaRPr lang="en-US" sz="1350" b="1" dirty="0">
                        <a:solidFill>
                          <a:schemeClr val="accent6">
                            <a:lumMod val="50000"/>
                          </a:schemeClr>
                        </a:solidFill>
                        <a:latin typeface="Bookman Old Style" panose="02050604050505020204" pitchFamily="18" charset="0"/>
                      </a:endParaRPr>
                    </a:p>
                  </a:txBody>
                  <a:tcPr anchor="ctr"/>
                </a:tc>
                <a:tc>
                  <a:txBody>
                    <a:bodyPr/>
                    <a:lstStyle/>
                    <a:p>
                      <a:pPr algn="ctr"/>
                      <a:r>
                        <a:rPr lang="en-US" sz="1350" b="1" dirty="0">
                          <a:latin typeface="Bookman Old Style" panose="02050604050505020204" pitchFamily="18" charset="0"/>
                        </a:rPr>
                        <a:t>7</a:t>
                      </a:r>
                      <a:endParaRPr lang="en-US" sz="1350" b="1" dirty="0">
                        <a:solidFill>
                          <a:schemeClr val="accent6">
                            <a:lumMod val="50000"/>
                          </a:schemeClr>
                        </a:solidFill>
                        <a:latin typeface="Bookman Old Style" panose="02050604050505020204" pitchFamily="18" charset="0"/>
                      </a:endParaRPr>
                    </a:p>
                  </a:txBody>
                  <a:tcPr anchor="ctr"/>
                </a:tc>
                <a:tc>
                  <a:txBody>
                    <a:bodyPr/>
                    <a:lstStyle/>
                    <a:p>
                      <a:pPr algn="ctr"/>
                      <a:r>
                        <a:rPr lang="en-US" sz="1350" b="1" dirty="0">
                          <a:latin typeface="Bookman Old Style" panose="02050604050505020204" pitchFamily="18" charset="0"/>
                        </a:rPr>
                        <a:t>6</a:t>
                      </a:r>
                      <a:endParaRPr lang="en-US" sz="1350" b="1" dirty="0">
                        <a:solidFill>
                          <a:schemeClr val="accent6">
                            <a:lumMod val="50000"/>
                          </a:schemeClr>
                        </a:solidFill>
                        <a:latin typeface="Bookman Old Style" panose="0205060405050502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50" b="1" dirty="0">
                          <a:latin typeface="Bookman Old Style" panose="02050604050505020204" pitchFamily="18" charset="0"/>
                        </a:rPr>
                        <a:t>9</a:t>
                      </a:r>
                      <a:endParaRPr lang="en-US" sz="1350" b="1" dirty="0">
                        <a:solidFill>
                          <a:schemeClr val="accent6">
                            <a:lumMod val="50000"/>
                          </a:schemeClr>
                        </a:solidFill>
                        <a:latin typeface="Bookman Old Style" panose="02050604050505020204" pitchFamily="18" charset="0"/>
                      </a:endParaRPr>
                    </a:p>
                  </a:txBody>
                  <a:tcPr anchor="ctr"/>
                </a:tc>
                <a:extLst>
                  <a:ext uri="{0D108BD9-81ED-4DB2-BD59-A6C34878D82A}">
                    <a16:rowId xmlns:a16="http://schemas.microsoft.com/office/drawing/2014/main" val="10011"/>
                  </a:ext>
                </a:extLst>
              </a:tr>
            </a:tbl>
          </a:graphicData>
        </a:graphic>
      </p:graphicFrame>
      <p:sp>
        <p:nvSpPr>
          <p:cNvPr id="12" name="Date Placeholder 11"/>
          <p:cNvSpPr>
            <a:spLocks noGrp="1"/>
          </p:cNvSpPr>
          <p:nvPr>
            <p:ph type="dt" sz="half" idx="10"/>
          </p:nvPr>
        </p:nvSpPr>
        <p:spPr/>
        <p:txBody>
          <a:bodyPr/>
          <a:lstStyle/>
          <a:p>
            <a:fld id="{16ABD279-FE64-CD41-97F1-171265B49109}" type="datetime1">
              <a:rPr lang="en-IN" smtClean="0"/>
              <a:pPr/>
              <a:t>06-08-2018</a:t>
            </a:fld>
            <a:endParaRPr lang="en-US" dirty="0"/>
          </a:p>
        </p:txBody>
      </p:sp>
      <p:sp>
        <p:nvSpPr>
          <p:cNvPr id="13" name="Footer Placeholder 12"/>
          <p:cNvSpPr>
            <a:spLocks noGrp="1"/>
          </p:cNvSpPr>
          <p:nvPr>
            <p:ph type="ftr" sz="quarter" idx="11"/>
          </p:nvPr>
        </p:nvSpPr>
        <p:spPr/>
        <p:txBody>
          <a:bodyPr/>
          <a:lstStyle/>
          <a:p>
            <a:r>
              <a:rPr lang="en-US"/>
              <a:t>Sunil Bansal</a:t>
            </a:r>
            <a:endParaRPr lang="en-US" dirty="0"/>
          </a:p>
        </p:txBody>
      </p:sp>
      <p:sp>
        <p:nvSpPr>
          <p:cNvPr id="14" name="Slide Number Placeholder 13"/>
          <p:cNvSpPr>
            <a:spLocks noGrp="1"/>
          </p:cNvSpPr>
          <p:nvPr>
            <p:ph type="sldNum" sz="quarter" idx="12"/>
          </p:nvPr>
        </p:nvSpPr>
        <p:spPr/>
        <p:txBody>
          <a:bodyPr/>
          <a:lstStyle/>
          <a:p>
            <a:pPr algn="ctr"/>
            <a:r>
              <a:rPr lang="en-US"/>
              <a:t>Private &amp; Confidential</a:t>
            </a:r>
            <a:endParaRPr lang="en-US" dirty="0"/>
          </a:p>
        </p:txBody>
      </p:sp>
    </p:spTree>
    <p:extLst>
      <p:ext uri="{BB962C8B-B14F-4D97-AF65-F5344CB8AC3E}">
        <p14:creationId xmlns:p14="http://schemas.microsoft.com/office/powerpoint/2010/main" val="1908659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070731" cy="1172429"/>
          </a:xfrm>
        </p:spPr>
        <p:txBody>
          <a:bodyPr/>
          <a:lstStyle/>
          <a:p>
            <a:r>
              <a:rPr lang="en-IN" dirty="0"/>
              <a:t>Cross Border Transportation</a:t>
            </a:r>
            <a:endParaRPr lang="en-GB" dirty="0"/>
          </a:p>
        </p:txBody>
      </p:sp>
      <p:sp>
        <p:nvSpPr>
          <p:cNvPr id="3" name="Subtitle 2"/>
          <p:cNvSpPr>
            <a:spLocks noGrp="1"/>
          </p:cNvSpPr>
          <p:nvPr>
            <p:ph type="subTitle" idx="1"/>
          </p:nvPr>
        </p:nvSpPr>
        <p:spPr>
          <a:xfrm>
            <a:off x="1524000" y="2417884"/>
            <a:ext cx="9378462" cy="3516923"/>
          </a:xfrm>
        </p:spPr>
        <p:txBody>
          <a:bodyPr>
            <a:normAutofit/>
          </a:bodyPr>
          <a:lstStyle/>
          <a:p>
            <a:pPr algn="r"/>
            <a:r>
              <a:rPr lang="en-IN" b="1" dirty="0"/>
              <a:t>Vrindaban B Khandelwal</a:t>
            </a:r>
          </a:p>
          <a:p>
            <a:pPr algn="r"/>
            <a:r>
              <a:rPr lang="en-IN" sz="2000" dirty="0"/>
              <a:t>FCA, FCS</a:t>
            </a:r>
            <a:r>
              <a:rPr lang="en-GB" sz="2000" dirty="0"/>
              <a:t>, ICWA(I), MAIMA, B Com</a:t>
            </a:r>
            <a:br>
              <a:rPr lang="en-GB" sz="2000" dirty="0"/>
            </a:br>
            <a:r>
              <a:rPr lang="en-GB" sz="2000" dirty="0"/>
              <a:t>Certified in FOREX &amp; Treasury Management – ICAI</a:t>
            </a:r>
            <a:br>
              <a:rPr lang="en-GB" sz="2000" dirty="0"/>
            </a:br>
            <a:r>
              <a:rPr lang="en-GB" sz="2000" dirty="0"/>
              <a:t>Certified in Indirect Taxes – ICAI</a:t>
            </a:r>
          </a:p>
          <a:p>
            <a:pPr algn="r">
              <a:spcBef>
                <a:spcPts val="0"/>
              </a:spcBef>
            </a:pPr>
            <a:r>
              <a:rPr lang="en-GB" sz="2000" dirty="0"/>
              <a:t>Certified in International Business Taxation – ICSI</a:t>
            </a:r>
          </a:p>
        </p:txBody>
      </p:sp>
    </p:spTree>
    <p:extLst>
      <p:ext uri="{BB962C8B-B14F-4D97-AF65-F5344CB8AC3E}">
        <p14:creationId xmlns:p14="http://schemas.microsoft.com/office/powerpoint/2010/main" val="190520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Cargo by Air	</a:t>
            </a:r>
            <a:br>
              <a:rPr lang="en-IN" dirty="0"/>
            </a:br>
            <a:r>
              <a:rPr lang="en-IN" dirty="0"/>
              <a:t>At Shipping Airport</a:t>
            </a:r>
            <a:endParaRPr lang="en-GB" dirty="0"/>
          </a:p>
        </p:txBody>
      </p:sp>
      <p:sp>
        <p:nvSpPr>
          <p:cNvPr id="3" name="Content Placeholder 2"/>
          <p:cNvSpPr>
            <a:spLocks noGrp="1"/>
          </p:cNvSpPr>
          <p:nvPr>
            <p:ph idx="1"/>
          </p:nvPr>
        </p:nvSpPr>
        <p:spPr/>
        <p:txBody>
          <a:bodyPr/>
          <a:lstStyle/>
          <a:p>
            <a:pPr marL="0" indent="0">
              <a:buNone/>
            </a:pPr>
            <a:endParaRPr lang="en-IN" dirty="0"/>
          </a:p>
          <a:p>
            <a:pPr marL="0" indent="0">
              <a:buNone/>
            </a:pPr>
            <a:r>
              <a:rPr lang="en-IN" dirty="0"/>
              <a:t>Shipper 		Freight Forwarder		Airlines 							issues			issues							House Airway Bill		Master Airway Bill</a:t>
            </a:r>
          </a:p>
          <a:p>
            <a:pPr marL="0" indent="0">
              <a:buNone/>
            </a:pPr>
            <a:r>
              <a:rPr lang="en-IN" dirty="0"/>
              <a:t>				</a:t>
            </a:r>
          </a:p>
          <a:p>
            <a:pPr marL="0" indent="0">
              <a:buNone/>
            </a:pPr>
            <a:r>
              <a:rPr lang="en-IN" dirty="0"/>
              <a:t>						</a:t>
            </a:r>
          </a:p>
          <a:p>
            <a:pPr marL="0" indent="0">
              <a:buNone/>
            </a:pPr>
            <a:r>
              <a:rPr lang="en-IN" dirty="0"/>
              <a:t>				to Shipper		to Freight Forwarder</a:t>
            </a:r>
          </a:p>
          <a:p>
            <a:pPr marL="0" indent="0">
              <a:buNone/>
            </a:pPr>
            <a:r>
              <a:rPr lang="en-IN" dirty="0"/>
              <a:t>								 (Prepare EGM) </a:t>
            </a:r>
            <a:endParaRPr lang="en-GB" dirty="0"/>
          </a:p>
        </p:txBody>
      </p:sp>
      <p:sp>
        <p:nvSpPr>
          <p:cNvPr id="5" name="Right Arrow 4"/>
          <p:cNvSpPr/>
          <p:nvPr/>
        </p:nvSpPr>
        <p:spPr>
          <a:xfrm>
            <a:off x="6328214" y="2472202"/>
            <a:ext cx="846310" cy="265075"/>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ight Arrow 5"/>
          <p:cNvSpPr/>
          <p:nvPr/>
        </p:nvSpPr>
        <p:spPr>
          <a:xfrm>
            <a:off x="2163595" y="2424596"/>
            <a:ext cx="1276449" cy="265075"/>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ight Arrow 10"/>
          <p:cNvSpPr/>
          <p:nvPr/>
        </p:nvSpPr>
        <p:spPr>
          <a:xfrm rot="5400000">
            <a:off x="4818573" y="3959755"/>
            <a:ext cx="972325" cy="247612"/>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ight Arrow 11"/>
          <p:cNvSpPr/>
          <p:nvPr/>
        </p:nvSpPr>
        <p:spPr>
          <a:xfrm rot="5400000">
            <a:off x="8314699" y="3877488"/>
            <a:ext cx="972325" cy="247612"/>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p:cNvSpPr/>
          <p:nvPr/>
        </p:nvSpPr>
        <p:spPr>
          <a:xfrm>
            <a:off x="5732591" y="5479232"/>
            <a:ext cx="1784838" cy="1000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Custom</a:t>
            </a:r>
            <a:endParaRPr lang="en-GB" dirty="0"/>
          </a:p>
        </p:txBody>
      </p:sp>
      <p:sp>
        <p:nvSpPr>
          <p:cNvPr id="17" name="Cloud Callout 16"/>
          <p:cNvSpPr/>
          <p:nvPr/>
        </p:nvSpPr>
        <p:spPr>
          <a:xfrm>
            <a:off x="10292361" y="933571"/>
            <a:ext cx="1718635" cy="117816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a:off x="1793631" y="2804746"/>
            <a:ext cx="4205113" cy="2751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0210151" y="2226530"/>
            <a:ext cx="952500" cy="2993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655940" y="2804746"/>
            <a:ext cx="791614" cy="2539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698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Cargo by Air	</a:t>
            </a:r>
            <a:br>
              <a:rPr lang="en-IN" dirty="0"/>
            </a:br>
            <a:r>
              <a:rPr lang="en-IN" dirty="0"/>
              <a:t>At Destination Airport</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IN" dirty="0"/>
              <a:t>			 									</a:t>
            </a:r>
          </a:p>
          <a:p>
            <a:pPr marL="0" indent="0">
              <a:buNone/>
            </a:pPr>
            <a:r>
              <a:rPr lang="en-IN" dirty="0"/>
              <a:t>		</a:t>
            </a:r>
          </a:p>
          <a:p>
            <a:pPr marL="0" indent="0">
              <a:buNone/>
            </a:pPr>
            <a:r>
              <a:rPr lang="en-IN" dirty="0"/>
              <a:t>			</a:t>
            </a:r>
          </a:p>
          <a:p>
            <a:pPr marL="0" indent="0">
              <a:buNone/>
            </a:pPr>
            <a:endParaRPr lang="en-IN" dirty="0"/>
          </a:p>
          <a:p>
            <a:pPr marL="0" indent="0">
              <a:buNone/>
            </a:pPr>
            <a:r>
              <a:rPr lang="en-IN" dirty="0"/>
              <a:t>									(THC/TSP/</a:t>
            </a:r>
          </a:p>
          <a:p>
            <a:pPr marL="0" indent="0">
              <a:buNone/>
            </a:pPr>
            <a:r>
              <a:rPr lang="en-IN" dirty="0"/>
              <a:t>									Demurrage)</a:t>
            </a:r>
          </a:p>
          <a:p>
            <a:pPr marL="0" indent="0">
              <a:buNone/>
            </a:pPr>
            <a:endParaRPr lang="en-IN" dirty="0"/>
          </a:p>
          <a:p>
            <a:pPr marL="0" indent="0">
              <a:buNone/>
            </a:pPr>
            <a:r>
              <a:rPr lang="en-IN" dirty="0"/>
              <a:t>			</a:t>
            </a:r>
          </a:p>
          <a:p>
            <a:pPr marL="0" indent="0">
              <a:buNone/>
            </a:pPr>
            <a:endParaRPr lang="en-IN" dirty="0"/>
          </a:p>
          <a:p>
            <a:pPr marL="0" indent="0">
              <a:buNone/>
            </a:pPr>
            <a:r>
              <a:rPr lang="en-IN" dirty="0"/>
              <a:t>		</a:t>
            </a:r>
          </a:p>
          <a:p>
            <a:pPr marL="0" indent="0">
              <a:buNone/>
            </a:pPr>
            <a:r>
              <a:rPr lang="en-IN" dirty="0"/>
              <a:t>	</a:t>
            </a:r>
            <a:endParaRPr lang="en-GB" dirty="0"/>
          </a:p>
        </p:txBody>
      </p:sp>
      <p:sp>
        <p:nvSpPr>
          <p:cNvPr id="9" name="Oval 8"/>
          <p:cNvSpPr/>
          <p:nvPr/>
        </p:nvSpPr>
        <p:spPr>
          <a:xfrm>
            <a:off x="2013252" y="2471467"/>
            <a:ext cx="1784838" cy="1000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CUSTOM</a:t>
            </a:r>
          </a:p>
          <a:p>
            <a:pPr algn="ctr"/>
            <a:r>
              <a:rPr lang="en-IN" dirty="0"/>
              <a:t>IGM/ Duty</a:t>
            </a:r>
          </a:p>
        </p:txBody>
      </p:sp>
      <p:sp>
        <p:nvSpPr>
          <p:cNvPr id="11" name="Cloud Callout 10"/>
          <p:cNvSpPr/>
          <p:nvPr/>
        </p:nvSpPr>
        <p:spPr>
          <a:xfrm>
            <a:off x="396069" y="1449024"/>
            <a:ext cx="1718635" cy="117816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a:off x="1845016" y="1825625"/>
            <a:ext cx="6973669" cy="788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556238" y="2541468"/>
            <a:ext cx="457014" cy="207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582796" y="2497827"/>
            <a:ext cx="2170195" cy="1000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Airport Authority</a:t>
            </a:r>
            <a:endParaRPr lang="en-GB" dirty="0"/>
          </a:p>
        </p:txBody>
      </p:sp>
      <p:sp>
        <p:nvSpPr>
          <p:cNvPr id="27" name="Oval 26"/>
          <p:cNvSpPr/>
          <p:nvPr/>
        </p:nvSpPr>
        <p:spPr>
          <a:xfrm>
            <a:off x="869557" y="5037526"/>
            <a:ext cx="1784838" cy="1000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Importer</a:t>
            </a:r>
          </a:p>
        </p:txBody>
      </p:sp>
      <p:cxnSp>
        <p:nvCxnSpPr>
          <p:cNvPr id="28" name="Straight Arrow Connector 27"/>
          <p:cNvCxnSpPr/>
          <p:nvPr/>
        </p:nvCxnSpPr>
        <p:spPr>
          <a:xfrm flipV="1">
            <a:off x="2311560" y="3498528"/>
            <a:ext cx="572449" cy="1538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36156" y="3554557"/>
            <a:ext cx="1784838" cy="1000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Freight Forwarder (DO)</a:t>
            </a:r>
          </a:p>
        </p:txBody>
      </p:sp>
      <p:cxnSp>
        <p:nvCxnSpPr>
          <p:cNvPr id="16" name="Straight Arrow Connector 15"/>
          <p:cNvCxnSpPr/>
          <p:nvPr/>
        </p:nvCxnSpPr>
        <p:spPr>
          <a:xfrm>
            <a:off x="1255386" y="2774587"/>
            <a:ext cx="0" cy="697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318846" y="4637647"/>
            <a:ext cx="80016" cy="426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761763" y="3406487"/>
            <a:ext cx="5986583" cy="2185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67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8587154" cy="767983"/>
          </a:xfrm>
        </p:spPr>
        <p:txBody>
          <a:bodyPr>
            <a:normAutofit fontScale="90000"/>
          </a:bodyPr>
          <a:lstStyle/>
          <a:p>
            <a:pPr algn="l"/>
            <a:r>
              <a:rPr lang="en-IN" dirty="0"/>
              <a:t>Sea Shipment</a:t>
            </a:r>
            <a:endParaRPr lang="en-GB" dirty="0"/>
          </a:p>
        </p:txBody>
      </p:sp>
      <p:sp>
        <p:nvSpPr>
          <p:cNvPr id="3" name="Subtitle 2"/>
          <p:cNvSpPr>
            <a:spLocks noGrp="1"/>
          </p:cNvSpPr>
          <p:nvPr>
            <p:ph type="subTitle" idx="1"/>
          </p:nvPr>
        </p:nvSpPr>
        <p:spPr>
          <a:xfrm>
            <a:off x="1523999" y="1890345"/>
            <a:ext cx="9193823" cy="4404947"/>
          </a:xfrm>
        </p:spPr>
        <p:txBody>
          <a:bodyPr>
            <a:normAutofit fontScale="77500" lnSpcReduction="20000"/>
          </a:bodyPr>
          <a:lstStyle/>
          <a:p>
            <a:pPr algn="l"/>
            <a:r>
              <a:rPr lang="en-IN" sz="3200" b="1" dirty="0"/>
              <a:t>Terms used:</a:t>
            </a:r>
          </a:p>
          <a:p>
            <a:pPr algn="l"/>
            <a:r>
              <a:rPr lang="en-IN" sz="3200" dirty="0"/>
              <a:t>LCL Consignments </a:t>
            </a:r>
            <a:br>
              <a:rPr lang="en-IN" sz="3200" dirty="0"/>
            </a:br>
            <a:r>
              <a:rPr lang="en-IN" sz="3200" dirty="0"/>
              <a:t>FCL – 	20 TEU (Normal Capacity 22MT)</a:t>
            </a:r>
            <a:br>
              <a:rPr lang="en-IN" sz="3200" dirty="0"/>
            </a:br>
            <a:r>
              <a:rPr lang="en-IN" sz="3200" dirty="0"/>
              <a:t>	40 FEU (Normal Capacity 27 MT)</a:t>
            </a:r>
            <a:br>
              <a:rPr lang="en-IN" sz="3200" dirty="0"/>
            </a:br>
            <a:r>
              <a:rPr lang="en-IN" sz="3200" dirty="0"/>
              <a:t>B/L (Master/ House)/ SOB</a:t>
            </a:r>
          </a:p>
          <a:p>
            <a:pPr algn="l"/>
            <a:r>
              <a:rPr lang="en-IN" sz="3200" dirty="0"/>
              <a:t>Port – Sea Port/ Dry Port</a:t>
            </a:r>
          </a:p>
          <a:p>
            <a:pPr algn="l"/>
            <a:r>
              <a:rPr lang="en-IN" sz="3200" dirty="0"/>
              <a:t>CFS/ ICD</a:t>
            </a:r>
          </a:p>
          <a:p>
            <a:pPr algn="l"/>
            <a:r>
              <a:rPr lang="en-IN" sz="3200" dirty="0"/>
              <a:t>Stuffing/ De-stuffing (at Port/ at Factory)</a:t>
            </a:r>
          </a:p>
          <a:p>
            <a:pPr algn="l"/>
            <a:r>
              <a:rPr lang="en-IN" sz="3200" dirty="0"/>
              <a:t>Inland Haulage (By Rail/ Road) </a:t>
            </a:r>
          </a:p>
          <a:p>
            <a:pPr algn="l"/>
            <a:r>
              <a:rPr lang="en-IN" sz="3200" dirty="0"/>
              <a:t>Detention/ Ground Rent/ Demurrage/ wharfage</a:t>
            </a:r>
          </a:p>
          <a:p>
            <a:pPr algn="l"/>
            <a:r>
              <a:rPr lang="en-IN" sz="3200" dirty="0"/>
              <a:t>Detention free period</a:t>
            </a:r>
            <a:br>
              <a:rPr lang="en-IN" sz="3200" dirty="0"/>
            </a:br>
            <a:br>
              <a:rPr lang="en-IN" dirty="0"/>
            </a:br>
            <a:endParaRPr lang="en-GB" dirty="0"/>
          </a:p>
        </p:txBody>
      </p:sp>
    </p:spTree>
    <p:extLst>
      <p:ext uri="{BB962C8B-B14F-4D97-AF65-F5344CB8AC3E}">
        <p14:creationId xmlns:p14="http://schemas.microsoft.com/office/powerpoint/2010/main" val="139841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8587154" cy="767983"/>
          </a:xfrm>
        </p:spPr>
        <p:txBody>
          <a:bodyPr>
            <a:normAutofit fontScale="90000"/>
          </a:bodyPr>
          <a:lstStyle/>
          <a:p>
            <a:pPr algn="l"/>
            <a:r>
              <a:rPr lang="en-IN" dirty="0"/>
              <a:t>Sea Shipment</a:t>
            </a:r>
            <a:endParaRPr lang="en-GB" dirty="0"/>
          </a:p>
        </p:txBody>
      </p:sp>
      <p:sp>
        <p:nvSpPr>
          <p:cNvPr id="3" name="Subtitle 2"/>
          <p:cNvSpPr>
            <a:spLocks noGrp="1"/>
          </p:cNvSpPr>
          <p:nvPr>
            <p:ph type="subTitle" idx="1"/>
          </p:nvPr>
        </p:nvSpPr>
        <p:spPr>
          <a:xfrm>
            <a:off x="1523999" y="1890345"/>
            <a:ext cx="9686193" cy="4404947"/>
          </a:xfrm>
        </p:spPr>
        <p:txBody>
          <a:bodyPr>
            <a:normAutofit/>
          </a:bodyPr>
          <a:lstStyle/>
          <a:p>
            <a:pPr algn="l"/>
            <a:r>
              <a:rPr lang="en-IN" sz="3200" dirty="0"/>
              <a:t>LCL at CFS/ FCL at ICD in Delhi Port</a:t>
            </a:r>
          </a:p>
          <a:p>
            <a:pPr algn="l"/>
            <a:r>
              <a:rPr lang="en-IN" sz="3200" dirty="0"/>
              <a:t>Dry Port 	Sea Port 	Transition  		Destination Port</a:t>
            </a:r>
          </a:p>
          <a:p>
            <a:pPr algn="l"/>
            <a:r>
              <a:rPr lang="en-IN" sz="3200" dirty="0"/>
              <a:t>Destination Port		Dry Port or CFS if LCL</a:t>
            </a:r>
          </a:p>
          <a:p>
            <a:pPr algn="l"/>
            <a:r>
              <a:rPr lang="en-IN" sz="3200" dirty="0"/>
              <a:t>If LCL :	Destuffing at CFS</a:t>
            </a:r>
          </a:p>
          <a:p>
            <a:pPr algn="l"/>
            <a:r>
              <a:rPr lang="en-IN" sz="3200" dirty="0"/>
              <a:t>If FCL :	Port Destuffing and transport to Factory </a:t>
            </a:r>
          </a:p>
          <a:p>
            <a:pPr algn="l"/>
            <a:r>
              <a:rPr lang="en-IN" sz="3200" dirty="0"/>
              <a:t>		or; Transport Container to Factory for Factory		</a:t>
            </a:r>
            <a:r>
              <a:rPr lang="en-IN" sz="3200" dirty="0" err="1"/>
              <a:t>destuffing</a:t>
            </a:r>
            <a:r>
              <a:rPr lang="en-IN" sz="3200" dirty="0"/>
              <a:t> &amp; return empty Container</a:t>
            </a:r>
          </a:p>
          <a:p>
            <a:pPr algn="l"/>
            <a:r>
              <a:rPr lang="en-IN" sz="3200" dirty="0"/>
              <a:t> </a:t>
            </a:r>
          </a:p>
        </p:txBody>
      </p:sp>
      <p:cxnSp>
        <p:nvCxnSpPr>
          <p:cNvPr id="4" name="Straight Arrow Connector 3"/>
          <p:cNvCxnSpPr/>
          <p:nvPr/>
        </p:nvCxnSpPr>
        <p:spPr>
          <a:xfrm>
            <a:off x="2960075" y="2721221"/>
            <a:ext cx="4835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62094" y="3257552"/>
            <a:ext cx="655029" cy="4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806461" y="2721221"/>
            <a:ext cx="44254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054358" y="2721221"/>
            <a:ext cx="800100" cy="8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586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Key Points</a:t>
            </a:r>
            <a:endParaRPr lang="en-GB" dirty="0"/>
          </a:p>
        </p:txBody>
      </p:sp>
      <p:sp>
        <p:nvSpPr>
          <p:cNvPr id="6" name="Content Placeholder 5"/>
          <p:cNvSpPr>
            <a:spLocks noGrp="1"/>
          </p:cNvSpPr>
          <p:nvPr>
            <p:ph idx="1"/>
          </p:nvPr>
        </p:nvSpPr>
        <p:spPr/>
        <p:txBody>
          <a:bodyPr>
            <a:normAutofit/>
          </a:bodyPr>
          <a:lstStyle/>
          <a:p>
            <a:r>
              <a:rPr lang="en-IN" dirty="0"/>
              <a:t>Shipping information by Shipper instead of Freight Forwarder/ Bank</a:t>
            </a:r>
          </a:p>
          <a:p>
            <a:r>
              <a:rPr lang="en-IN" dirty="0"/>
              <a:t>Freight on AWB/ B/L do not show correct figures always.</a:t>
            </a:r>
          </a:p>
          <a:p>
            <a:r>
              <a:rPr lang="en-IN" dirty="0"/>
              <a:t>IHC/ Detention Free period – be clear with counter party in all shipments instead of relying on Agents/ Shipping Line.</a:t>
            </a:r>
          </a:p>
          <a:p>
            <a:r>
              <a:rPr lang="en-IN" dirty="0"/>
              <a:t>Insurance – Prefer single marine policy from origin to last mile</a:t>
            </a:r>
          </a:p>
          <a:p>
            <a:r>
              <a:rPr lang="en-IN" dirty="0"/>
              <a:t>Fright Negotiations – better if done by the party having maximum volume. </a:t>
            </a:r>
          </a:p>
          <a:p>
            <a:r>
              <a:rPr lang="en-IN" dirty="0"/>
              <a:t>INCO terms interpretation</a:t>
            </a:r>
          </a:p>
          <a:p>
            <a:endParaRPr lang="en-IN" dirty="0"/>
          </a:p>
          <a:p>
            <a:endParaRPr lang="en-GB" dirty="0"/>
          </a:p>
        </p:txBody>
      </p:sp>
    </p:spTree>
    <p:extLst>
      <p:ext uri="{BB962C8B-B14F-4D97-AF65-F5344CB8AC3E}">
        <p14:creationId xmlns:p14="http://schemas.microsoft.com/office/powerpoint/2010/main" val="923792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200" y="677008"/>
            <a:ext cx="8906608" cy="5486400"/>
          </a:xfrm>
          <a:prstGeom prst="rect">
            <a:avLst/>
          </a:prstGeom>
        </p:spPr>
      </p:pic>
    </p:spTree>
    <p:extLst>
      <p:ext uri="{BB962C8B-B14F-4D97-AF65-F5344CB8AC3E}">
        <p14:creationId xmlns:p14="http://schemas.microsoft.com/office/powerpoint/2010/main" val="2220412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54872"/>
            <a:ext cx="9144000" cy="2387600"/>
          </a:xfrm>
        </p:spPr>
        <p:txBody>
          <a:bodyPr anchor="ctr"/>
          <a:lstStyle/>
          <a:p>
            <a:pPr algn="ctr"/>
            <a:r>
              <a:rPr lang="en-US" b="1" cap="small" dirty="0">
                <a:latin typeface="Bookman Old Style" panose="02050604050505020204" pitchFamily="18" charset="0"/>
              </a:rPr>
              <a:t>Thank You</a:t>
            </a:r>
          </a:p>
        </p:txBody>
      </p:sp>
      <p:sp>
        <p:nvSpPr>
          <p:cNvPr id="6" name="Date Placeholder 5">
            <a:extLst>
              <a:ext uri="{FF2B5EF4-FFF2-40B4-BE49-F238E27FC236}">
                <a16:creationId xmlns:a16="http://schemas.microsoft.com/office/drawing/2014/main" id="{6F936A7E-CB9A-0540-8C1F-B57F00434309}"/>
              </a:ext>
            </a:extLst>
          </p:cNvPr>
          <p:cNvSpPr>
            <a:spLocks noGrp="1"/>
          </p:cNvSpPr>
          <p:nvPr>
            <p:ph type="dt" sz="half" idx="10"/>
          </p:nvPr>
        </p:nvSpPr>
        <p:spPr/>
        <p:txBody>
          <a:bodyPr/>
          <a:lstStyle/>
          <a:p>
            <a:fld id="{F3AE1021-FF9F-7B4E-A458-08E1AFE36DDE}" type="datetime1">
              <a:rPr lang="en-IN" smtClean="0"/>
              <a:pPr/>
              <a:t>06-08-2018</a:t>
            </a:fld>
            <a:endParaRPr lang="en-US" dirty="0"/>
          </a:p>
        </p:txBody>
      </p:sp>
      <p:sp>
        <p:nvSpPr>
          <p:cNvPr id="7" name="Footer Placeholder 6">
            <a:extLst>
              <a:ext uri="{FF2B5EF4-FFF2-40B4-BE49-F238E27FC236}">
                <a16:creationId xmlns:a16="http://schemas.microsoft.com/office/drawing/2014/main" id="{B6794486-1CBF-2543-9FC8-4DA689E54C12}"/>
              </a:ext>
            </a:extLst>
          </p:cNvPr>
          <p:cNvSpPr>
            <a:spLocks noGrp="1"/>
          </p:cNvSpPr>
          <p:nvPr>
            <p:ph type="ftr" sz="quarter" idx="11"/>
          </p:nvPr>
        </p:nvSpPr>
        <p:spPr/>
        <p:txBody>
          <a:bodyPr/>
          <a:lstStyle/>
          <a:p>
            <a:r>
              <a:rPr lang="en-US"/>
              <a:t>Sunil Bansal</a:t>
            </a:r>
            <a:endParaRPr lang="en-US" dirty="0"/>
          </a:p>
        </p:txBody>
      </p:sp>
      <p:sp>
        <p:nvSpPr>
          <p:cNvPr id="8" name="Slide Number Placeholder 7">
            <a:extLst>
              <a:ext uri="{FF2B5EF4-FFF2-40B4-BE49-F238E27FC236}">
                <a16:creationId xmlns:a16="http://schemas.microsoft.com/office/drawing/2014/main" id="{2B05C5C9-EE55-B240-87BE-6D0BA5559F07}"/>
              </a:ext>
            </a:extLst>
          </p:cNvPr>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92360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29650998"/>
              </p:ext>
            </p:extLst>
          </p:nvPr>
        </p:nvGraphicFramePr>
        <p:xfrm>
          <a:off x="1048215" y="533400"/>
          <a:ext cx="9813073" cy="5443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928516" y="2141033"/>
            <a:ext cx="2604897" cy="3570208"/>
          </a:xfrm>
          <a:prstGeom prst="rect">
            <a:avLst/>
          </a:prstGeom>
          <a:noFill/>
        </p:spPr>
        <p:txBody>
          <a:bodyPr wrap="square" rtlCol="0">
            <a:spAutoFit/>
          </a:bodyPr>
          <a:lstStyle/>
          <a:p>
            <a:pPr lvl="0"/>
            <a:r>
              <a:rPr lang="en-IN" b="1" dirty="0">
                <a:latin typeface="Times New Roman" pitchFamily="18" charset="0"/>
                <a:cs typeface="Times New Roman" pitchFamily="18" charset="0"/>
              </a:rPr>
              <a:t>Strategic business partner and Change Agent</a:t>
            </a:r>
          </a:p>
          <a:p>
            <a:pPr lvl="0"/>
            <a:endParaRPr lang="en-IN" b="1" dirty="0">
              <a:latin typeface="Times New Roman" pitchFamily="18" charset="0"/>
              <a:cs typeface="Times New Roman" pitchFamily="18" charset="0"/>
            </a:endParaRPr>
          </a:p>
          <a:p>
            <a:r>
              <a:rPr lang="en-US" sz="1400" dirty="0">
                <a:latin typeface="Times New Roman" pitchFamily="18" charset="0"/>
                <a:cs typeface="Times New Roman" pitchFamily="18" charset="0"/>
              </a:rPr>
              <a:t>*Developing strategies and Guiding Key Business initiatives as Co-Pilot</a:t>
            </a:r>
          </a:p>
          <a:p>
            <a:r>
              <a:rPr lang="en-US" sz="1400" dirty="0">
                <a:latin typeface="Times New Roman" pitchFamily="18" charset="0"/>
                <a:cs typeface="Times New Roman" pitchFamily="18" charset="0"/>
              </a:rPr>
              <a:t>*Transforming the organization </a:t>
            </a:r>
            <a:endParaRPr lang="en-IN" sz="1400" dirty="0">
              <a:latin typeface="Times New Roman" pitchFamily="18" charset="0"/>
              <a:cs typeface="Times New Roman" pitchFamily="18" charset="0"/>
            </a:endParaRPr>
          </a:p>
          <a:p>
            <a:pPr lvl="0"/>
            <a:r>
              <a:rPr lang="en-IN" sz="1400" dirty="0">
                <a:latin typeface="Times New Roman" pitchFamily="18" charset="0"/>
                <a:cs typeface="Times New Roman" pitchFamily="18" charset="0"/>
              </a:rPr>
              <a:t>*Anticipate and quickly react to ride the wave of economic uncertainty </a:t>
            </a:r>
          </a:p>
          <a:p>
            <a:pPr lvl="0"/>
            <a:r>
              <a:rPr lang="en-IN" sz="1400" dirty="0">
                <a:latin typeface="Times New Roman" pitchFamily="18" charset="0"/>
                <a:cs typeface="Times New Roman" pitchFamily="18" charset="0"/>
              </a:rPr>
              <a:t>*leadership in assigning priorities to investments &amp; growth opportunities</a:t>
            </a:r>
          </a:p>
          <a:p>
            <a:pPr lvl="0"/>
            <a:r>
              <a:rPr lang="en-IN" sz="1400" dirty="0">
                <a:latin typeface="Times New Roman" pitchFamily="18" charset="0"/>
                <a:cs typeface="Times New Roman" pitchFamily="18" charset="0"/>
              </a:rPr>
              <a:t>*Donning Mantle of CEO</a:t>
            </a:r>
          </a:p>
        </p:txBody>
      </p:sp>
      <p:sp>
        <p:nvSpPr>
          <p:cNvPr id="6" name="TextBox 5"/>
          <p:cNvSpPr txBox="1"/>
          <p:nvPr/>
        </p:nvSpPr>
        <p:spPr>
          <a:xfrm>
            <a:off x="2133600" y="838200"/>
            <a:ext cx="4724400" cy="369332"/>
          </a:xfrm>
          <a:prstGeom prst="rect">
            <a:avLst/>
          </a:prstGeom>
          <a:noFill/>
        </p:spPr>
        <p:txBody>
          <a:bodyPr wrap="square" rtlCol="0">
            <a:spAutoFit/>
          </a:bodyPr>
          <a:lstStyle/>
          <a:p>
            <a:r>
              <a:rPr lang="en-US" b="1" dirty="0">
                <a:latin typeface="Arial Black" pitchFamily="34" charset="0"/>
                <a:cs typeface="Times New Roman" pitchFamily="18" charset="0"/>
              </a:rPr>
              <a:t>The Evolving Role Of CFO</a:t>
            </a:r>
            <a:endParaRPr lang="en-IN" b="1" dirty="0">
              <a:latin typeface="Arial Black" pitchFamily="34" charset="0"/>
              <a:cs typeface="Times New Roman" pitchFamily="18" charset="0"/>
            </a:endParaRPr>
          </a:p>
        </p:txBody>
      </p:sp>
      <p:sp>
        <p:nvSpPr>
          <p:cNvPr id="2" name="Date Placeholder 1">
            <a:extLst>
              <a:ext uri="{FF2B5EF4-FFF2-40B4-BE49-F238E27FC236}">
                <a16:creationId xmlns:a16="http://schemas.microsoft.com/office/drawing/2014/main" id="{452EF94D-2578-CA42-97B5-46DA2267A00C}"/>
              </a:ext>
            </a:extLst>
          </p:cNvPr>
          <p:cNvSpPr>
            <a:spLocks noGrp="1"/>
          </p:cNvSpPr>
          <p:nvPr>
            <p:ph type="dt" sz="half" idx="10"/>
          </p:nvPr>
        </p:nvSpPr>
        <p:spPr/>
        <p:txBody>
          <a:bodyPr/>
          <a:lstStyle/>
          <a:p>
            <a:fld id="{F9E74354-8C72-6F43-AE2D-EA87AD82356D}" type="datetime1">
              <a:rPr lang="en-IN" smtClean="0"/>
              <a:pPr/>
              <a:t>06-08-2018</a:t>
            </a:fld>
            <a:endParaRPr lang="en-US" dirty="0"/>
          </a:p>
        </p:txBody>
      </p:sp>
      <p:sp>
        <p:nvSpPr>
          <p:cNvPr id="3" name="Footer Placeholder 2">
            <a:extLst>
              <a:ext uri="{FF2B5EF4-FFF2-40B4-BE49-F238E27FC236}">
                <a16:creationId xmlns:a16="http://schemas.microsoft.com/office/drawing/2014/main" id="{7D650298-A4BE-C74D-8099-054FD6072DE6}"/>
              </a:ext>
            </a:extLst>
          </p:cNvPr>
          <p:cNvSpPr>
            <a:spLocks noGrp="1"/>
          </p:cNvSpPr>
          <p:nvPr>
            <p:ph type="ftr" sz="quarter" idx="11"/>
          </p:nvPr>
        </p:nvSpPr>
        <p:spPr/>
        <p:txBody>
          <a:bodyPr/>
          <a:lstStyle/>
          <a:p>
            <a:r>
              <a:rPr lang="en-US" dirty="0"/>
              <a:t>Sunil Bansal</a:t>
            </a:r>
          </a:p>
        </p:txBody>
      </p:sp>
      <p:sp>
        <p:nvSpPr>
          <p:cNvPr id="7" name="Slide Number Placeholder 6">
            <a:extLst>
              <a:ext uri="{FF2B5EF4-FFF2-40B4-BE49-F238E27FC236}">
                <a16:creationId xmlns:a16="http://schemas.microsoft.com/office/drawing/2014/main" id="{176C2605-0D99-9449-A6EE-26D213243546}"/>
              </a:ext>
            </a:extLst>
          </p:cNvPr>
          <p:cNvSpPr>
            <a:spLocks noGrp="1"/>
          </p:cNvSpPr>
          <p:nvPr>
            <p:ph type="sldNum" sz="quarter" idx="12"/>
          </p:nvPr>
        </p:nvSpPr>
        <p:spPr/>
        <p:txBody>
          <a:bodyPr/>
          <a:lstStyle/>
          <a:p>
            <a:r>
              <a:rPr lang="en-US" dirty="0"/>
              <a:t>Private &amp; Confidential</a:t>
            </a:r>
          </a:p>
        </p:txBody>
      </p:sp>
    </p:spTree>
    <p:extLst>
      <p:ext uri="{BB962C8B-B14F-4D97-AF65-F5344CB8AC3E}">
        <p14:creationId xmlns:p14="http://schemas.microsoft.com/office/powerpoint/2010/main" val="76500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2"/>
          <p:cNvSpPr txBox="1">
            <a:spLocks noGrp="1"/>
          </p:cNvSpPr>
          <p:nvPr>
            <p:ph type="body" idx="1"/>
          </p:nvPr>
        </p:nvSpPr>
        <p:spPr>
          <a:xfrm>
            <a:off x="838200" y="869203"/>
            <a:ext cx="10980760" cy="5295331"/>
          </a:xfrm>
          <a:prstGeom prst="rect">
            <a:avLst/>
          </a:prstGeom>
          <a:ln w="3175">
            <a:solidFill>
              <a:schemeClr val="tx1"/>
            </a:solidFill>
          </a:ln>
        </p:spPr>
        <p:txBody>
          <a:bodyPr vert="horz" lIns="91440" tIns="45720" rIns="91440" bIns="45720" rtlCol="0" anchor="ctr">
            <a:no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000" kern="1200" cap="all" baseline="0">
                <a:solidFill>
                  <a:schemeClr val="bg1">
                    <a:lumMod val="50000"/>
                  </a:schemeClr>
                </a:solidFill>
                <a:effectLst/>
                <a:latin typeface="+mn-lt"/>
                <a:ea typeface="+mn-ea"/>
                <a:cs typeface="+mn-cs"/>
              </a:defRPr>
            </a:lvl1pPr>
            <a:lvl2pPr marL="457200" indent="0" algn="l"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tint val="75000"/>
                  </a:schemeClr>
                </a:solidFill>
                <a:effectLst/>
                <a:latin typeface="+mn-lt"/>
                <a:ea typeface="+mn-ea"/>
                <a:cs typeface="+mn-cs"/>
              </a:defRPr>
            </a:lvl2pPr>
            <a:lvl3pPr marL="914400" indent="0" algn="l"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tint val="75000"/>
                  </a:schemeClr>
                </a:solidFill>
                <a:effectLst/>
                <a:latin typeface="+mn-lt"/>
                <a:ea typeface="+mn-ea"/>
                <a:cs typeface="+mn-cs"/>
              </a:defRPr>
            </a:lvl3pPr>
            <a:lvl4pPr marL="13716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4pPr>
            <a:lvl5pPr marL="18288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5pPr>
            <a:lvl6pPr marL="22860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6pPr>
            <a:lvl7pPr marL="27432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7pPr>
            <a:lvl8pPr marL="32004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8pPr>
            <a:lvl9pPr marL="36576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9pPr>
          </a:lstStyle>
          <a:p>
            <a:pPr algn="just"/>
            <a:r>
              <a:rPr lang="en-US" b="1" cap="small" dirty="0">
                <a:solidFill>
                  <a:schemeClr val="tx1"/>
                </a:solidFill>
                <a:latin typeface="Bookman Old Style" panose="02050604050505020204" pitchFamily="18" charset="0"/>
              </a:rPr>
              <a:t>Finance  as Front Line Role</a:t>
            </a:r>
          </a:p>
          <a:p>
            <a:pPr marL="457200" indent="-457200" algn="just">
              <a:buFont typeface="Arial" panose="020B0604020202020204" pitchFamily="34" charset="0"/>
              <a:buChar char="•"/>
            </a:pPr>
            <a:r>
              <a:rPr lang="en-US" cap="none" dirty="0">
                <a:solidFill>
                  <a:schemeClr val="tx1"/>
                </a:solidFill>
                <a:latin typeface="Bookman Old Style" panose="02050604050505020204" pitchFamily="18" charset="0"/>
              </a:rPr>
              <a:t>Finance teams and CFOs today are expected to be as much business partners and helping their boards and CXO deliver on business goals and shaping strategies.</a:t>
            </a:r>
          </a:p>
          <a:p>
            <a:pPr marL="457200" indent="-457200" algn="just">
              <a:buFont typeface="Arial" panose="020B0604020202020204" pitchFamily="34" charset="0"/>
              <a:buChar char="•"/>
            </a:pPr>
            <a:r>
              <a:rPr lang="en-US" cap="none" dirty="0">
                <a:solidFill>
                  <a:schemeClr val="tx1"/>
                </a:solidFill>
                <a:latin typeface="Bookman Old Style" panose="02050604050505020204" pitchFamily="18" charset="0"/>
              </a:rPr>
              <a:t>Driving Key Business initiatives</a:t>
            </a:r>
          </a:p>
          <a:p>
            <a:pPr marL="457200" indent="-457200" algn="just">
              <a:buFont typeface="Arial" panose="020B0604020202020204" pitchFamily="34" charset="0"/>
              <a:buChar char="•"/>
            </a:pPr>
            <a:r>
              <a:rPr lang="en-US" cap="none" dirty="0">
                <a:solidFill>
                  <a:schemeClr val="tx1"/>
                </a:solidFill>
                <a:latin typeface="Bookman Old Style" panose="02050604050505020204" pitchFamily="18" charset="0"/>
              </a:rPr>
              <a:t>Revenue and profitability enhancement</a:t>
            </a:r>
          </a:p>
          <a:p>
            <a:pPr marL="457200" indent="-457200" algn="just">
              <a:buFont typeface="Arial" panose="020B0604020202020204" pitchFamily="34" charset="0"/>
              <a:buChar char="•"/>
            </a:pPr>
            <a:r>
              <a:rPr lang="en-US" cap="none" dirty="0">
                <a:solidFill>
                  <a:schemeClr val="tx1"/>
                </a:solidFill>
                <a:latin typeface="Bookman Old Style" panose="02050604050505020204" pitchFamily="18" charset="0"/>
              </a:rPr>
              <a:t>Proactively aligning business to internal/external environmental changes.</a:t>
            </a:r>
          </a:p>
          <a:p>
            <a:pPr marL="800100" lvl="1" indent="-342900" algn="just">
              <a:buFont typeface="Arial" panose="020B0604020202020204" pitchFamily="34" charset="0"/>
              <a:buChar char="•"/>
            </a:pPr>
            <a:r>
              <a:rPr lang="en-US" cap="none" dirty="0">
                <a:solidFill>
                  <a:schemeClr val="tx1"/>
                </a:solidFill>
                <a:latin typeface="Bookman Old Style" panose="02050604050505020204" pitchFamily="18" charset="0"/>
              </a:rPr>
              <a:t>Consumer and Customer Needs</a:t>
            </a:r>
          </a:p>
          <a:p>
            <a:pPr marL="800100" lvl="1" indent="-342900" algn="just">
              <a:buFont typeface="Arial" panose="020B0604020202020204" pitchFamily="34" charset="0"/>
              <a:buChar char="•"/>
            </a:pPr>
            <a:r>
              <a:rPr lang="en-US" cap="none" dirty="0">
                <a:solidFill>
                  <a:schemeClr val="tx1"/>
                </a:solidFill>
                <a:latin typeface="Bookman Old Style" panose="02050604050505020204" pitchFamily="18" charset="0"/>
              </a:rPr>
              <a:t>Competitive Intensity and Regulatory Complexity. </a:t>
            </a:r>
          </a:p>
          <a:p>
            <a:pPr marL="800100" lvl="1" indent="-342900" algn="just">
              <a:buFont typeface="Arial" panose="020B0604020202020204" pitchFamily="34" charset="0"/>
              <a:buChar char="•"/>
            </a:pPr>
            <a:r>
              <a:rPr lang="en-US" cap="none" dirty="0">
                <a:solidFill>
                  <a:schemeClr val="tx1"/>
                </a:solidFill>
                <a:latin typeface="Bookman Old Style" panose="02050604050505020204" pitchFamily="18" charset="0"/>
              </a:rPr>
              <a:t>Value chain characterized by brands, innovation, Disruptions, Technology, selling and delivery.</a:t>
            </a:r>
            <a:endParaRPr lang="en-US" sz="2000" dirty="0">
              <a:solidFill>
                <a:schemeClr val="tx1"/>
              </a:solidFill>
              <a:latin typeface="Bookman Old Style" panose="02050604050505020204" pitchFamily="18" charset="0"/>
            </a:endParaRPr>
          </a:p>
        </p:txBody>
      </p:sp>
      <p:sp>
        <p:nvSpPr>
          <p:cNvPr id="13" name="Date Placeholder 12"/>
          <p:cNvSpPr>
            <a:spLocks noGrp="1"/>
          </p:cNvSpPr>
          <p:nvPr>
            <p:ph type="dt" sz="half" idx="10"/>
          </p:nvPr>
        </p:nvSpPr>
        <p:spPr/>
        <p:txBody>
          <a:bodyPr/>
          <a:lstStyle/>
          <a:p>
            <a:fld id="{1BFA985D-0E2C-DA45-A901-3E1A514F7766}" type="datetime1">
              <a:rPr lang="en-IN" smtClean="0"/>
              <a:pPr/>
              <a:t>06-08-2018</a:t>
            </a:fld>
            <a:endParaRPr lang="en-US" dirty="0"/>
          </a:p>
        </p:txBody>
      </p:sp>
      <p:sp>
        <p:nvSpPr>
          <p:cNvPr id="14" name="Footer Placeholder 13"/>
          <p:cNvSpPr>
            <a:spLocks noGrp="1"/>
          </p:cNvSpPr>
          <p:nvPr>
            <p:ph type="ftr" sz="quarter" idx="11"/>
          </p:nvPr>
        </p:nvSpPr>
        <p:spPr/>
        <p:txBody>
          <a:bodyPr/>
          <a:lstStyle/>
          <a:p>
            <a:r>
              <a:rPr lang="en-US"/>
              <a:t>Sunil Bansal</a:t>
            </a:r>
            <a:endParaRPr lang="en-US" dirty="0"/>
          </a:p>
        </p:txBody>
      </p:sp>
      <p:sp>
        <p:nvSpPr>
          <p:cNvPr id="15" name="Slide Number Placeholder 14"/>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248476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050878"/>
            <a:ext cx="10953466" cy="5092345"/>
          </a:xfrm>
          <a:ln w="3175">
            <a:solidFill>
              <a:schemeClr val="tx1"/>
            </a:solidFill>
          </a:ln>
        </p:spPr>
        <p:txBody>
          <a:bodyPr anchor="ctr">
            <a:normAutofit/>
          </a:bodyPr>
          <a:lstStyle/>
          <a:p>
            <a:pPr algn="just">
              <a:buClrTx/>
            </a:pPr>
            <a:r>
              <a:rPr lang="en-US" sz="2000" b="1" cap="small" dirty="0">
                <a:solidFill>
                  <a:schemeClr val="tx1"/>
                </a:solidFill>
                <a:latin typeface="Bookman Old Style" panose="02050604050505020204" pitchFamily="18" charset="0"/>
              </a:rPr>
              <a:t>Finance as Midfields Role</a:t>
            </a:r>
            <a:endParaRPr lang="en-US" sz="1600" b="1" cap="none" dirty="0">
              <a:solidFill>
                <a:schemeClr val="tx1"/>
              </a:solidFill>
              <a:latin typeface="Bookman Old Style" panose="02050604050505020204" pitchFamily="18" charset="0"/>
            </a:endParaRPr>
          </a:p>
          <a:p>
            <a:pPr marL="342900" indent="-342900" algn="just">
              <a:buClrTx/>
              <a:buFont typeface="Arial" panose="020B0604020202020204" pitchFamily="34" charset="0"/>
              <a:buChar char="•"/>
            </a:pPr>
            <a:r>
              <a:rPr lang="en-US" sz="1800" cap="none" dirty="0">
                <a:solidFill>
                  <a:schemeClr val="tx1"/>
                </a:solidFill>
                <a:latin typeface="Bookman Old Style" panose="02050604050505020204" pitchFamily="18" charset="0"/>
              </a:rPr>
              <a:t>Financial Modeling, planning and ensuring funding for growth</a:t>
            </a:r>
          </a:p>
          <a:p>
            <a:pPr marL="342900" indent="-342900" algn="just">
              <a:buFont typeface="Arial" panose="020B0604020202020204" pitchFamily="34" charset="0"/>
              <a:buChar char="•"/>
            </a:pPr>
            <a:r>
              <a:rPr lang="en-US" sz="1800" dirty="0">
                <a:solidFill>
                  <a:schemeClr val="tx1"/>
                </a:solidFill>
                <a:latin typeface="Bookman Old Style" panose="02050604050505020204" pitchFamily="18" charset="0"/>
              </a:rPr>
              <a:t>Building robust annual plans and enabling effective performance management against those plans via data and insights which facilitate optimal and timely decision making</a:t>
            </a:r>
          </a:p>
          <a:p>
            <a:pPr marL="342900" indent="-342900" algn="just">
              <a:buFont typeface="Arial" panose="020B0604020202020204" pitchFamily="34" charset="0"/>
              <a:buChar char="•"/>
            </a:pPr>
            <a:r>
              <a:rPr lang="en-US" sz="1800" dirty="0">
                <a:solidFill>
                  <a:schemeClr val="tx1"/>
                </a:solidFill>
                <a:latin typeface="Bookman Old Style" panose="02050604050505020204" pitchFamily="18" charset="0"/>
              </a:rPr>
              <a:t>Driving productivity and managing working capital</a:t>
            </a:r>
          </a:p>
          <a:p>
            <a:pPr marL="342900" indent="-342900" algn="just">
              <a:buClrTx/>
              <a:buFont typeface="Arial" panose="020B0604020202020204" pitchFamily="34" charset="0"/>
              <a:buChar char="•"/>
            </a:pPr>
            <a:r>
              <a:rPr lang="en-US" sz="1800" cap="none" dirty="0">
                <a:solidFill>
                  <a:schemeClr val="tx1"/>
                </a:solidFill>
                <a:latin typeface="Bookman Old Style" panose="02050604050505020204" pitchFamily="18" charset="0"/>
              </a:rPr>
              <a:t>Reporting monthly, quarterly, annual results, Ensuring compliance with external stakeholder requirements</a:t>
            </a:r>
          </a:p>
          <a:p>
            <a:pPr marL="342900" indent="-342900" algn="just">
              <a:buClrTx/>
              <a:buFont typeface="Arial" panose="020B0604020202020204" pitchFamily="34" charset="0"/>
              <a:buChar char="•"/>
            </a:pPr>
            <a:r>
              <a:rPr lang="en-US" sz="1800" cap="none" dirty="0">
                <a:solidFill>
                  <a:schemeClr val="tx1"/>
                </a:solidFill>
                <a:latin typeface="Bookman Old Style" panose="02050604050505020204" pitchFamily="18" charset="0"/>
              </a:rPr>
              <a:t>Building and strengthening the governance framework of an organization via effective internal controls and proportional ownership</a:t>
            </a:r>
          </a:p>
          <a:p>
            <a:pPr marL="342900" indent="-342900" algn="just">
              <a:buClrTx/>
              <a:buFont typeface="Arial" panose="020B0604020202020204" pitchFamily="34" charset="0"/>
              <a:buChar char="•"/>
            </a:pPr>
            <a:r>
              <a:rPr lang="en-US" sz="1800" dirty="0">
                <a:solidFill>
                  <a:schemeClr val="tx1"/>
                </a:solidFill>
                <a:latin typeface="Bookman Old Style" panose="02050604050505020204" pitchFamily="18" charset="0"/>
              </a:rPr>
              <a:t>Change Management / Cross Functional Support</a:t>
            </a:r>
            <a:endParaRPr lang="en-US" sz="1400" dirty="0">
              <a:solidFill>
                <a:schemeClr val="tx1"/>
              </a:solidFill>
              <a:latin typeface="Bookman Old Style" panose="02050604050505020204" pitchFamily="18" charset="0"/>
            </a:endParaRPr>
          </a:p>
        </p:txBody>
      </p:sp>
      <p:sp>
        <p:nvSpPr>
          <p:cNvPr id="12" name="Date Placeholder 11"/>
          <p:cNvSpPr>
            <a:spLocks noGrp="1"/>
          </p:cNvSpPr>
          <p:nvPr>
            <p:ph type="dt" sz="half" idx="10"/>
          </p:nvPr>
        </p:nvSpPr>
        <p:spPr/>
        <p:txBody>
          <a:bodyPr/>
          <a:lstStyle/>
          <a:p>
            <a:fld id="{12A46781-6839-B247-894A-3500F249CA33}" type="datetime1">
              <a:rPr lang="en-IN" smtClean="0"/>
              <a:pPr/>
              <a:t>06-08-2018</a:t>
            </a:fld>
            <a:endParaRPr lang="en-US" dirty="0"/>
          </a:p>
        </p:txBody>
      </p:sp>
      <p:sp>
        <p:nvSpPr>
          <p:cNvPr id="13" name="Footer Placeholder 12"/>
          <p:cNvSpPr>
            <a:spLocks noGrp="1"/>
          </p:cNvSpPr>
          <p:nvPr>
            <p:ph type="ftr" sz="quarter" idx="11"/>
          </p:nvPr>
        </p:nvSpPr>
        <p:spPr/>
        <p:txBody>
          <a:bodyPr/>
          <a:lstStyle/>
          <a:p>
            <a:r>
              <a:rPr lang="en-US"/>
              <a:t>Sunil Bansal</a:t>
            </a:r>
            <a:endParaRPr lang="en-US" dirty="0"/>
          </a:p>
        </p:txBody>
      </p:sp>
      <p:sp>
        <p:nvSpPr>
          <p:cNvPr id="14" name="Slide Number Placeholder 13"/>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240828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050878"/>
            <a:ext cx="10953466" cy="5092345"/>
          </a:xfrm>
          <a:ln w="3175">
            <a:solidFill>
              <a:schemeClr val="tx1"/>
            </a:solidFill>
          </a:ln>
        </p:spPr>
        <p:txBody>
          <a:bodyPr anchor="ctr">
            <a:normAutofit/>
          </a:bodyPr>
          <a:lstStyle/>
          <a:p>
            <a:pPr algn="just">
              <a:buClrTx/>
            </a:pPr>
            <a:r>
              <a:rPr lang="en-US" sz="2000" b="1" cap="small" dirty="0">
                <a:solidFill>
                  <a:schemeClr val="tx1"/>
                </a:solidFill>
                <a:latin typeface="Bookman Old Style" panose="02050604050505020204" pitchFamily="18" charset="0"/>
              </a:rPr>
              <a:t>Finance as Support Role</a:t>
            </a:r>
          </a:p>
          <a:p>
            <a:pPr algn="just">
              <a:buClrTx/>
            </a:pPr>
            <a:endParaRPr lang="en-US" sz="1600" b="1" cap="none" dirty="0">
              <a:solidFill>
                <a:schemeClr val="tx1"/>
              </a:solidFill>
              <a:latin typeface="Bookman Old Style" panose="02050604050505020204" pitchFamily="18" charset="0"/>
            </a:endParaRPr>
          </a:p>
          <a:p>
            <a:pPr marL="342900" indent="-342900" algn="just">
              <a:buFont typeface="Arial" panose="020B0604020202020204" pitchFamily="34" charset="0"/>
              <a:buChar char="•"/>
            </a:pPr>
            <a:r>
              <a:rPr lang="en-US" sz="1800" dirty="0">
                <a:solidFill>
                  <a:schemeClr val="tx1"/>
                </a:solidFill>
                <a:latin typeface="Bookman Old Style" panose="02050604050505020204" pitchFamily="18" charset="0"/>
              </a:rPr>
              <a:t>Timely &amp; Accurate Accounting / Recording of Financial transactions</a:t>
            </a:r>
          </a:p>
          <a:p>
            <a:pPr marL="342900" indent="-342900" algn="just">
              <a:buClrTx/>
              <a:buFont typeface="Arial" panose="020B0604020202020204" pitchFamily="34" charset="0"/>
              <a:buChar char="•"/>
            </a:pPr>
            <a:r>
              <a:rPr lang="en-US" sz="1800" cap="none" dirty="0">
                <a:solidFill>
                  <a:schemeClr val="tx1"/>
                </a:solidFill>
                <a:latin typeface="Bookman Old Style" panose="02050604050505020204" pitchFamily="18" charset="0"/>
              </a:rPr>
              <a:t>Leading specialized activities such as  taxation and compliances.</a:t>
            </a:r>
          </a:p>
          <a:p>
            <a:pPr marL="342900" indent="-342900" algn="just">
              <a:buClrTx/>
              <a:buFont typeface="Arial" panose="020B0604020202020204" pitchFamily="34" charset="0"/>
              <a:buChar char="•"/>
            </a:pPr>
            <a:r>
              <a:rPr lang="en-US" sz="1800" dirty="0">
                <a:solidFill>
                  <a:schemeClr val="tx1"/>
                </a:solidFill>
                <a:latin typeface="Bookman Old Style" panose="02050604050505020204" pitchFamily="18" charset="0"/>
              </a:rPr>
              <a:t>Treasury Management</a:t>
            </a:r>
          </a:p>
          <a:p>
            <a:pPr marL="342900" indent="-342900" algn="just">
              <a:buClrTx/>
              <a:buFont typeface="Arial" panose="020B0604020202020204" pitchFamily="34" charset="0"/>
              <a:buChar char="•"/>
            </a:pPr>
            <a:r>
              <a:rPr lang="en-US" sz="1800" dirty="0">
                <a:solidFill>
                  <a:schemeClr val="tx1"/>
                </a:solidFill>
                <a:latin typeface="Bookman Old Style" panose="02050604050505020204" pitchFamily="18" charset="0"/>
              </a:rPr>
              <a:t>Banking operations and compliances</a:t>
            </a:r>
          </a:p>
          <a:p>
            <a:pPr marL="342900" indent="-342900" algn="just">
              <a:buClrTx/>
              <a:buFont typeface="Arial" panose="020B0604020202020204" pitchFamily="34" charset="0"/>
              <a:buChar char="•"/>
            </a:pPr>
            <a:r>
              <a:rPr lang="en-US" sz="1800" dirty="0">
                <a:solidFill>
                  <a:schemeClr val="tx1"/>
                </a:solidFill>
                <a:latin typeface="Bookman Old Style" panose="02050604050505020204" pitchFamily="18" charset="0"/>
              </a:rPr>
              <a:t>Audits</a:t>
            </a:r>
          </a:p>
          <a:p>
            <a:pPr marL="342900" indent="-342900" algn="just">
              <a:buClrTx/>
              <a:buFont typeface="Arial" panose="020B0604020202020204" pitchFamily="34" charset="0"/>
              <a:buChar char="•"/>
            </a:pPr>
            <a:r>
              <a:rPr lang="en-US" sz="1800" dirty="0">
                <a:solidFill>
                  <a:schemeClr val="tx1"/>
                </a:solidFill>
                <a:latin typeface="Bookman Old Style" panose="02050604050505020204" pitchFamily="18" charset="0"/>
              </a:rPr>
              <a:t>Managing finance team and automation of accounting process</a:t>
            </a:r>
          </a:p>
          <a:p>
            <a:pPr marL="342900" indent="-342900" algn="just">
              <a:buClrTx/>
              <a:buFont typeface="Arial" panose="020B0604020202020204" pitchFamily="34" charset="0"/>
              <a:buChar char="•"/>
            </a:pPr>
            <a:endParaRPr lang="en-US" sz="1800" cap="none" dirty="0">
              <a:solidFill>
                <a:schemeClr val="tx1"/>
              </a:solidFill>
              <a:latin typeface="Bookman Old Style" panose="02050604050505020204" pitchFamily="18" charset="0"/>
            </a:endParaRPr>
          </a:p>
        </p:txBody>
      </p:sp>
      <p:sp>
        <p:nvSpPr>
          <p:cNvPr id="12" name="Date Placeholder 11"/>
          <p:cNvSpPr>
            <a:spLocks noGrp="1"/>
          </p:cNvSpPr>
          <p:nvPr>
            <p:ph type="dt" sz="half" idx="10"/>
          </p:nvPr>
        </p:nvSpPr>
        <p:spPr/>
        <p:txBody>
          <a:bodyPr/>
          <a:lstStyle/>
          <a:p>
            <a:fld id="{C51D343B-BE8D-D245-ADDC-E54E3A36BC05}" type="datetime1">
              <a:rPr lang="en-IN" smtClean="0"/>
              <a:pPr/>
              <a:t>06-08-2018</a:t>
            </a:fld>
            <a:endParaRPr lang="en-US" dirty="0"/>
          </a:p>
        </p:txBody>
      </p:sp>
      <p:sp>
        <p:nvSpPr>
          <p:cNvPr id="13" name="Footer Placeholder 12"/>
          <p:cNvSpPr>
            <a:spLocks noGrp="1"/>
          </p:cNvSpPr>
          <p:nvPr>
            <p:ph type="ftr" sz="quarter" idx="11"/>
          </p:nvPr>
        </p:nvSpPr>
        <p:spPr/>
        <p:txBody>
          <a:bodyPr/>
          <a:lstStyle/>
          <a:p>
            <a:r>
              <a:rPr lang="en-US"/>
              <a:t>Sunil Bansal</a:t>
            </a:r>
            <a:endParaRPr lang="en-US" dirty="0"/>
          </a:p>
        </p:txBody>
      </p:sp>
      <p:sp>
        <p:nvSpPr>
          <p:cNvPr id="14" name="Slide Number Placeholder 13"/>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139228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865" y="1078173"/>
            <a:ext cx="10986447" cy="4858603"/>
          </a:xfrm>
        </p:spPr>
        <p:txBody>
          <a:bodyPr anchor="ctr">
            <a:normAutofit/>
          </a:bodyPr>
          <a:lstStyle/>
          <a:p>
            <a:r>
              <a:rPr lang="en-US" sz="4500" b="1" cap="small" dirty="0">
                <a:ln w="9525">
                  <a:solidFill>
                    <a:schemeClr val="bg1"/>
                  </a:solidFill>
                  <a:prstDash val="solid"/>
                </a:ln>
                <a:effectLst>
                  <a:outerShdw blurRad="12700" dist="38100" dir="2700000" algn="tl" rotWithShape="0">
                    <a:schemeClr val="bg1">
                      <a:lumMod val="50000"/>
                    </a:schemeClr>
                  </a:outerShdw>
                </a:effectLst>
                <a:latin typeface="Bookman Old Style" panose="02050604050505020204" pitchFamily="18" charset="0"/>
              </a:rPr>
              <a:t>KPIs </a:t>
            </a:r>
            <a:br>
              <a:rPr lang="en-US" sz="4500" b="1" cap="small" dirty="0">
                <a:ln w="9525">
                  <a:solidFill>
                    <a:schemeClr val="bg1"/>
                  </a:solidFill>
                  <a:prstDash val="solid"/>
                </a:ln>
                <a:effectLst>
                  <a:outerShdw blurRad="12700" dist="38100" dir="2700000" algn="tl" rotWithShape="0">
                    <a:schemeClr val="bg1">
                      <a:lumMod val="50000"/>
                    </a:schemeClr>
                  </a:outerShdw>
                </a:effectLst>
                <a:latin typeface="Bookman Old Style" panose="02050604050505020204" pitchFamily="18" charset="0"/>
              </a:rPr>
            </a:br>
            <a:r>
              <a:rPr lang="en-US" sz="4500" b="1" cap="small" dirty="0">
                <a:ln w="9525">
                  <a:solidFill>
                    <a:schemeClr val="bg1"/>
                  </a:solidFill>
                  <a:prstDash val="solid"/>
                </a:ln>
                <a:effectLst>
                  <a:outerShdw blurRad="12700" dist="38100" dir="2700000" algn="tl" rotWithShape="0">
                    <a:schemeClr val="bg1">
                      <a:lumMod val="50000"/>
                    </a:schemeClr>
                  </a:outerShdw>
                </a:effectLst>
                <a:latin typeface="Bookman Old Style" panose="02050604050505020204" pitchFamily="18" charset="0"/>
              </a:rPr>
              <a:t>&amp; </a:t>
            </a:r>
            <a:br>
              <a:rPr lang="en-US" sz="4500" b="1" cap="small" dirty="0">
                <a:ln w="9525">
                  <a:solidFill>
                    <a:schemeClr val="bg1"/>
                  </a:solidFill>
                  <a:prstDash val="solid"/>
                </a:ln>
                <a:effectLst>
                  <a:outerShdw blurRad="12700" dist="38100" dir="2700000" algn="tl" rotWithShape="0">
                    <a:schemeClr val="bg1">
                      <a:lumMod val="50000"/>
                    </a:schemeClr>
                  </a:outerShdw>
                </a:effectLst>
                <a:latin typeface="Bookman Old Style" panose="02050604050505020204" pitchFamily="18" charset="0"/>
              </a:rPr>
            </a:br>
            <a:r>
              <a:rPr lang="en-US" sz="4500" b="1" cap="small" dirty="0">
                <a:ln w="9525">
                  <a:solidFill>
                    <a:schemeClr val="bg1"/>
                  </a:solidFill>
                  <a:prstDash val="solid"/>
                </a:ln>
                <a:effectLst>
                  <a:outerShdw blurRad="12700" dist="38100" dir="2700000" algn="tl" rotWithShape="0">
                    <a:schemeClr val="bg1">
                      <a:lumMod val="50000"/>
                    </a:schemeClr>
                  </a:outerShdw>
                </a:effectLst>
                <a:latin typeface="Bookman Old Style" panose="02050604050505020204" pitchFamily="18" charset="0"/>
              </a:rPr>
              <a:t>Balanced Scorecard</a:t>
            </a:r>
          </a:p>
        </p:txBody>
      </p:sp>
      <p:sp>
        <p:nvSpPr>
          <p:cNvPr id="3" name="Date Placeholder 2">
            <a:extLst>
              <a:ext uri="{FF2B5EF4-FFF2-40B4-BE49-F238E27FC236}">
                <a16:creationId xmlns:a16="http://schemas.microsoft.com/office/drawing/2014/main" id="{75A53C74-149B-E248-8A85-58A72FE0A1E1}"/>
              </a:ext>
            </a:extLst>
          </p:cNvPr>
          <p:cNvSpPr>
            <a:spLocks noGrp="1"/>
          </p:cNvSpPr>
          <p:nvPr>
            <p:ph type="dt" sz="half" idx="10"/>
          </p:nvPr>
        </p:nvSpPr>
        <p:spPr/>
        <p:txBody>
          <a:bodyPr/>
          <a:lstStyle/>
          <a:p>
            <a:fld id="{A3FB3748-9901-1642-A17A-71A357A1A4EA}" type="datetime1">
              <a:rPr lang="en-IN" smtClean="0"/>
              <a:pPr/>
              <a:t>06-08-2018</a:t>
            </a:fld>
            <a:endParaRPr lang="en-US" dirty="0"/>
          </a:p>
        </p:txBody>
      </p:sp>
      <p:sp>
        <p:nvSpPr>
          <p:cNvPr id="4" name="Footer Placeholder 3">
            <a:extLst>
              <a:ext uri="{FF2B5EF4-FFF2-40B4-BE49-F238E27FC236}">
                <a16:creationId xmlns:a16="http://schemas.microsoft.com/office/drawing/2014/main" id="{AE940D1A-4EEE-5F46-8ACA-0572910B58FC}"/>
              </a:ext>
            </a:extLst>
          </p:cNvPr>
          <p:cNvSpPr>
            <a:spLocks noGrp="1"/>
          </p:cNvSpPr>
          <p:nvPr>
            <p:ph type="ftr" sz="quarter" idx="11"/>
          </p:nvPr>
        </p:nvSpPr>
        <p:spPr/>
        <p:txBody>
          <a:bodyPr/>
          <a:lstStyle/>
          <a:p>
            <a:r>
              <a:rPr lang="en-US"/>
              <a:t>Sunil Bansal</a:t>
            </a:r>
            <a:endParaRPr lang="en-US" dirty="0"/>
          </a:p>
        </p:txBody>
      </p:sp>
      <p:sp>
        <p:nvSpPr>
          <p:cNvPr id="5" name="Slide Number Placeholder 4">
            <a:extLst>
              <a:ext uri="{FF2B5EF4-FFF2-40B4-BE49-F238E27FC236}">
                <a16:creationId xmlns:a16="http://schemas.microsoft.com/office/drawing/2014/main" id="{E3986E17-8248-5444-8C06-9191BF239DA2}"/>
              </a:ext>
            </a:extLst>
          </p:cNvPr>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411989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1" y="1033924"/>
            <a:ext cx="10980760" cy="4739079"/>
          </a:xfrm>
          <a:ln w="3175">
            <a:solidFill>
              <a:schemeClr val="tx1"/>
            </a:solidFill>
          </a:ln>
        </p:spPr>
        <p:txBody>
          <a:bodyPr anchor="ctr">
            <a:normAutofit/>
          </a:bodyPr>
          <a:lstStyle/>
          <a:p>
            <a:pPr algn="just">
              <a:buClrTx/>
            </a:pPr>
            <a:r>
              <a:rPr lang="en-US" sz="2000" b="1" cap="small" dirty="0">
                <a:solidFill>
                  <a:schemeClr val="tx1"/>
                </a:solidFill>
                <a:latin typeface="Bookman Old Style" panose="02050604050505020204" pitchFamily="18" charset="0"/>
              </a:rPr>
              <a:t>Challenges in Determining &amp; Measuring Finance KPIs</a:t>
            </a:r>
          </a:p>
          <a:p>
            <a:pPr algn="just">
              <a:buClrTx/>
            </a:pPr>
            <a:endParaRPr lang="en-US" sz="1800" dirty="0">
              <a:solidFill>
                <a:schemeClr val="tx1"/>
              </a:solidFill>
              <a:latin typeface="Bookman Old Style" panose="02050604050505020204" pitchFamily="18" charset="0"/>
            </a:endParaRPr>
          </a:p>
          <a:p>
            <a:pPr marL="342900" indent="-342900" algn="just">
              <a:buClrTx/>
              <a:buFont typeface="Arial" panose="020B0604020202020204" pitchFamily="34" charset="0"/>
              <a:buChar char="•"/>
            </a:pPr>
            <a:r>
              <a:rPr lang="en-US" sz="1800" cap="none" dirty="0">
                <a:solidFill>
                  <a:schemeClr val="tx1"/>
                </a:solidFill>
                <a:latin typeface="Bookman Old Style" panose="02050604050505020204" pitchFamily="18" charset="0"/>
              </a:rPr>
              <a:t>What determines effectiveness of the finance function in contemporary organizations?</a:t>
            </a:r>
          </a:p>
          <a:p>
            <a:pPr algn="just">
              <a:buClrTx/>
            </a:pPr>
            <a:endParaRPr lang="en-US" sz="1800" cap="none" dirty="0">
              <a:solidFill>
                <a:schemeClr val="tx1"/>
              </a:solidFill>
              <a:latin typeface="Bookman Old Style" panose="02050604050505020204" pitchFamily="18" charset="0"/>
            </a:endParaRPr>
          </a:p>
          <a:p>
            <a:pPr marL="342900" indent="-342900" algn="just">
              <a:buClrTx/>
              <a:buFont typeface="Arial" panose="020B0604020202020204" pitchFamily="34" charset="0"/>
              <a:buChar char="•"/>
            </a:pPr>
            <a:r>
              <a:rPr lang="en-US" sz="1800" cap="none" dirty="0">
                <a:solidFill>
                  <a:schemeClr val="tx1"/>
                </a:solidFill>
                <a:latin typeface="Bookman Old Style" panose="02050604050505020204" pitchFamily="18" charset="0"/>
              </a:rPr>
              <a:t>How can we create KPI dashboard to measure this effectiveness?</a:t>
            </a:r>
          </a:p>
          <a:p>
            <a:pPr algn="just">
              <a:buClrTx/>
            </a:pPr>
            <a:endParaRPr lang="en-US" sz="1800" cap="none" dirty="0">
              <a:solidFill>
                <a:schemeClr val="tx1"/>
              </a:solidFill>
              <a:latin typeface="Bookman Old Style" panose="02050604050505020204" pitchFamily="18" charset="0"/>
            </a:endParaRPr>
          </a:p>
          <a:p>
            <a:pPr marL="342900" indent="-342900" algn="just">
              <a:buClrTx/>
              <a:buFont typeface="Arial" panose="020B0604020202020204" pitchFamily="34" charset="0"/>
              <a:buChar char="•"/>
            </a:pPr>
            <a:r>
              <a:rPr lang="en-US" sz="1800" cap="none" dirty="0">
                <a:solidFill>
                  <a:schemeClr val="tx1"/>
                </a:solidFill>
                <a:latin typeface="Bookman Old Style" panose="02050604050505020204" pitchFamily="18" charset="0"/>
              </a:rPr>
              <a:t>Aren’t we the function that only talks numbers and metrics to help business take optimal decisions?</a:t>
            </a:r>
          </a:p>
          <a:p>
            <a:pPr algn="just">
              <a:buClrTx/>
            </a:pPr>
            <a:endParaRPr lang="en-US" sz="1800" cap="none" dirty="0">
              <a:solidFill>
                <a:schemeClr val="tx1"/>
              </a:solidFill>
              <a:latin typeface="Bookman Old Style" panose="02050604050505020204" pitchFamily="18" charset="0"/>
            </a:endParaRPr>
          </a:p>
          <a:p>
            <a:pPr marL="342900" indent="-342900" algn="just">
              <a:buClrTx/>
              <a:buFont typeface="Arial" panose="020B0604020202020204" pitchFamily="34" charset="0"/>
              <a:buChar char="•"/>
            </a:pPr>
            <a:r>
              <a:rPr lang="en-US" sz="1800" cap="none" dirty="0">
                <a:solidFill>
                  <a:schemeClr val="tx1"/>
                </a:solidFill>
                <a:latin typeface="Bookman Old Style" panose="02050604050505020204" pitchFamily="18" charset="0"/>
              </a:rPr>
              <a:t>Why can’t we measure our own function’s effectiveness?</a:t>
            </a:r>
            <a:endParaRPr lang="en-US" sz="1600" dirty="0">
              <a:solidFill>
                <a:schemeClr val="tx1"/>
              </a:solidFill>
              <a:latin typeface="Bookman Old Style" panose="02050604050505020204" pitchFamily="18" charset="0"/>
            </a:endParaRPr>
          </a:p>
        </p:txBody>
      </p:sp>
      <p:sp>
        <p:nvSpPr>
          <p:cNvPr id="11" name="Date Placeholder 10"/>
          <p:cNvSpPr>
            <a:spLocks noGrp="1"/>
          </p:cNvSpPr>
          <p:nvPr>
            <p:ph type="dt" sz="half" idx="10"/>
          </p:nvPr>
        </p:nvSpPr>
        <p:spPr/>
        <p:txBody>
          <a:bodyPr/>
          <a:lstStyle/>
          <a:p>
            <a:fld id="{5451DAF9-09BC-CC46-B3FA-021213852DE8}" type="datetime1">
              <a:rPr lang="en-IN" smtClean="0"/>
              <a:pPr/>
              <a:t>06-08-2018</a:t>
            </a:fld>
            <a:endParaRPr lang="en-US" dirty="0"/>
          </a:p>
        </p:txBody>
      </p:sp>
      <p:sp>
        <p:nvSpPr>
          <p:cNvPr id="12" name="Footer Placeholder 11"/>
          <p:cNvSpPr>
            <a:spLocks noGrp="1"/>
          </p:cNvSpPr>
          <p:nvPr>
            <p:ph type="ftr" sz="quarter" idx="11"/>
          </p:nvPr>
        </p:nvSpPr>
        <p:spPr/>
        <p:txBody>
          <a:bodyPr/>
          <a:lstStyle/>
          <a:p>
            <a:r>
              <a:rPr lang="en-US"/>
              <a:t>Sunil Bansal</a:t>
            </a:r>
            <a:endParaRPr lang="en-US" dirty="0"/>
          </a:p>
        </p:txBody>
      </p:sp>
      <p:sp>
        <p:nvSpPr>
          <p:cNvPr id="13" name="Slide Number Placeholder 12"/>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40381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58472" y="1119117"/>
            <a:ext cx="10351752" cy="4462818"/>
          </a:xfrm>
          <a:ln w="3175">
            <a:solidFill>
              <a:schemeClr val="tx1"/>
            </a:solidFill>
          </a:ln>
        </p:spPr>
        <p:txBody>
          <a:bodyPr anchor="ctr">
            <a:normAutofit/>
          </a:bodyPr>
          <a:lstStyle/>
          <a:p>
            <a:pPr algn="just"/>
            <a:r>
              <a:rPr lang="en-US" sz="2000" b="1" cap="small" dirty="0">
                <a:solidFill>
                  <a:schemeClr val="tx1"/>
                </a:solidFill>
                <a:latin typeface="Bookman Old Style" panose="02050604050505020204" pitchFamily="18" charset="0"/>
              </a:rPr>
              <a:t>Measuring Finance Deliverables / KPIs</a:t>
            </a:r>
          </a:p>
          <a:p>
            <a:pPr algn="just"/>
            <a:endParaRPr lang="en-US" sz="1000" b="1" cap="small" dirty="0">
              <a:solidFill>
                <a:schemeClr val="tx1"/>
              </a:solidFill>
              <a:latin typeface="Bookman Old Style" panose="02050604050505020204" pitchFamily="18" charset="0"/>
            </a:endParaRPr>
          </a:p>
          <a:p>
            <a:pPr marL="342900" indent="-342900" algn="just">
              <a:buClrTx/>
              <a:buFont typeface="Arial" panose="020B0604020202020204" pitchFamily="34" charset="0"/>
              <a:buChar char="•"/>
            </a:pPr>
            <a:r>
              <a:rPr lang="en-US" sz="1900" b="1" cap="none" dirty="0">
                <a:solidFill>
                  <a:schemeClr val="tx1"/>
                </a:solidFill>
                <a:latin typeface="Bookman Old Style" panose="02050604050505020204" pitchFamily="18" charset="0"/>
              </a:rPr>
              <a:t>Service Delivery / Business Partnership</a:t>
            </a:r>
          </a:p>
          <a:p>
            <a:pPr algn="just">
              <a:buClrTx/>
            </a:pPr>
            <a:r>
              <a:rPr lang="en-US" sz="1900" b="1" cap="none" dirty="0">
                <a:solidFill>
                  <a:schemeClr val="tx1"/>
                </a:solidFill>
                <a:latin typeface="Bookman Old Style" panose="02050604050505020204" pitchFamily="18" charset="0"/>
              </a:rPr>
              <a:t>	</a:t>
            </a:r>
            <a:r>
              <a:rPr lang="en-US" sz="1800" cap="none" dirty="0">
                <a:solidFill>
                  <a:schemeClr val="tx1"/>
                </a:solidFill>
                <a:latin typeface="Bookman Old Style" panose="02050604050505020204" pitchFamily="18" charset="0"/>
              </a:rPr>
              <a:t>These KPIs help measure the effectiveness of cross functional support provided by finance to line functions such as sales and operations.  Examples of such KPIs are – Sales &amp; Cost Analysis Trends, Logical Claim </a:t>
            </a:r>
            <a:r>
              <a:rPr lang="en-US" sz="1800" dirty="0">
                <a:solidFill>
                  <a:schemeClr val="tx1"/>
                </a:solidFill>
                <a:latin typeface="Bookman Old Style" panose="02050604050505020204" pitchFamily="18" charset="0"/>
              </a:rPr>
              <a:t>S</a:t>
            </a:r>
            <a:r>
              <a:rPr lang="en-US" sz="1800" cap="none" dirty="0">
                <a:solidFill>
                  <a:schemeClr val="tx1"/>
                </a:solidFill>
                <a:latin typeface="Bookman Old Style" panose="02050604050505020204" pitchFamily="18" charset="0"/>
              </a:rPr>
              <a:t>ettlements, Rational based Budget &amp; Planning, Capital and Revenue spend proposals, performance management and decision making support, funding for growth and expansion, among others.  </a:t>
            </a:r>
          </a:p>
          <a:p>
            <a:pPr marL="457200" indent="-457200">
              <a:buFont typeface="Arial" panose="020B0604020202020204" pitchFamily="34" charset="0"/>
              <a:buChar char="•"/>
            </a:pPr>
            <a:endParaRPr lang="en-US" sz="2000" b="1" dirty="0">
              <a:solidFill>
                <a:schemeClr val="tx1"/>
              </a:solidFill>
              <a:latin typeface="Bookman Old Style" panose="02050604050505020204" pitchFamily="18" charset="0"/>
            </a:endParaRPr>
          </a:p>
          <a:p>
            <a:pPr marL="457200" indent="-457200">
              <a:buFont typeface="Arial" panose="020B0604020202020204" pitchFamily="34" charset="0"/>
              <a:buChar char="•"/>
            </a:pPr>
            <a:r>
              <a:rPr lang="en-US" sz="2000" b="1" dirty="0">
                <a:solidFill>
                  <a:schemeClr val="tx1"/>
                </a:solidFill>
                <a:latin typeface="Bookman Old Style" panose="02050604050505020204" pitchFamily="18" charset="0"/>
              </a:rPr>
              <a:t>Productivity and Efficiency</a:t>
            </a:r>
          </a:p>
          <a:p>
            <a:r>
              <a:rPr lang="en-US" sz="1800" dirty="0">
                <a:solidFill>
                  <a:schemeClr val="tx1"/>
                </a:solidFill>
                <a:latin typeface="Bookman Old Style" panose="02050604050505020204" pitchFamily="18" charset="0"/>
              </a:rPr>
              <a:t>	Ability to quantify input, output and payback for business initiatives, finance plays a key role in helping drive efficiency and optimization with the organization.</a:t>
            </a:r>
            <a:r>
              <a:rPr lang="en-US" sz="2000" dirty="0">
                <a:solidFill>
                  <a:schemeClr val="tx1"/>
                </a:solidFill>
                <a:latin typeface="Bookman Old Style" panose="02050604050505020204" pitchFamily="18" charset="0"/>
              </a:rPr>
              <a:t>  </a:t>
            </a:r>
            <a:endParaRPr lang="en-US" sz="2000" dirty="0">
              <a:solidFill>
                <a:schemeClr val="tx1"/>
              </a:solidFill>
            </a:endParaRPr>
          </a:p>
        </p:txBody>
      </p:sp>
      <p:sp>
        <p:nvSpPr>
          <p:cNvPr id="12" name="Date Placeholder 11"/>
          <p:cNvSpPr>
            <a:spLocks noGrp="1"/>
          </p:cNvSpPr>
          <p:nvPr>
            <p:ph type="dt" sz="half" idx="10"/>
          </p:nvPr>
        </p:nvSpPr>
        <p:spPr/>
        <p:txBody>
          <a:bodyPr/>
          <a:lstStyle/>
          <a:p>
            <a:fld id="{D3C0ACAB-52D3-3F40-933F-14C5E55E44FA}" type="datetime1">
              <a:rPr lang="en-IN" smtClean="0"/>
              <a:pPr/>
              <a:t>06-08-2018</a:t>
            </a:fld>
            <a:endParaRPr lang="en-US" dirty="0"/>
          </a:p>
        </p:txBody>
      </p:sp>
      <p:sp>
        <p:nvSpPr>
          <p:cNvPr id="13" name="Footer Placeholder 12"/>
          <p:cNvSpPr>
            <a:spLocks noGrp="1"/>
          </p:cNvSpPr>
          <p:nvPr>
            <p:ph type="ftr" sz="quarter" idx="11"/>
          </p:nvPr>
        </p:nvSpPr>
        <p:spPr/>
        <p:txBody>
          <a:bodyPr/>
          <a:lstStyle/>
          <a:p>
            <a:r>
              <a:rPr lang="en-US"/>
              <a:t>Sunil Bansal</a:t>
            </a:r>
            <a:endParaRPr lang="en-US" dirty="0"/>
          </a:p>
        </p:txBody>
      </p:sp>
      <p:sp>
        <p:nvSpPr>
          <p:cNvPr id="14" name="Slide Number Placeholder 13"/>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358069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199" y="1134071"/>
            <a:ext cx="10898875" cy="4555509"/>
          </a:xfrm>
          <a:ln w="3175">
            <a:solidFill>
              <a:schemeClr val="tx1"/>
            </a:solidFill>
          </a:ln>
        </p:spPr>
        <p:txBody>
          <a:bodyPr anchor="ctr">
            <a:normAutofit/>
          </a:bodyPr>
          <a:lstStyle/>
          <a:p>
            <a:pPr algn="just"/>
            <a:r>
              <a:rPr lang="en-US" sz="2000" b="1" cap="small" dirty="0">
                <a:solidFill>
                  <a:schemeClr val="tx1"/>
                </a:solidFill>
                <a:latin typeface="Bookman Old Style" panose="02050604050505020204" pitchFamily="18" charset="0"/>
              </a:rPr>
              <a:t>Measuring Finance Deliverables / KPIs</a:t>
            </a:r>
          </a:p>
          <a:p>
            <a:pPr algn="just"/>
            <a:endParaRPr lang="en-US" sz="2000" b="1" dirty="0">
              <a:solidFill>
                <a:schemeClr val="tx1"/>
              </a:solidFill>
              <a:latin typeface="Bookman Old Style" panose="02050604050505020204" pitchFamily="18" charset="0"/>
            </a:endParaRPr>
          </a:p>
          <a:p>
            <a:pPr marL="457200" indent="-457200" algn="just">
              <a:buFont typeface="Arial" panose="020B0604020202020204" pitchFamily="34" charset="0"/>
              <a:buChar char="•"/>
            </a:pPr>
            <a:r>
              <a:rPr lang="en-US" sz="2000" b="1" dirty="0">
                <a:solidFill>
                  <a:schemeClr val="tx1"/>
                </a:solidFill>
                <a:latin typeface="Bookman Old Style" panose="02050604050505020204" pitchFamily="18" charset="0"/>
              </a:rPr>
              <a:t>Process Effectiveness / Capability</a:t>
            </a:r>
          </a:p>
          <a:p>
            <a:pPr algn="just">
              <a:buClrTx/>
            </a:pPr>
            <a:r>
              <a:rPr lang="en-US" sz="2000" dirty="0">
                <a:solidFill>
                  <a:schemeClr val="tx1"/>
                </a:solidFill>
                <a:latin typeface="Bookman Old Style" panose="02050604050505020204" pitchFamily="18" charset="0"/>
              </a:rPr>
              <a:t>	</a:t>
            </a:r>
            <a:r>
              <a:rPr lang="en-US" sz="1800" dirty="0">
                <a:solidFill>
                  <a:schemeClr val="tx1"/>
                </a:solidFill>
                <a:latin typeface="Bookman Old Style" panose="02050604050505020204" pitchFamily="18" charset="0"/>
              </a:rPr>
              <a:t>Process KPIs help capture finance deliverables on strengthening Internal Control and Governance, </a:t>
            </a:r>
            <a:r>
              <a:rPr lang="en-US" sz="1800">
                <a:solidFill>
                  <a:schemeClr val="tx1"/>
                </a:solidFill>
                <a:latin typeface="Bookman Old Style" panose="02050604050505020204" pitchFamily="18" charset="0"/>
              </a:rPr>
              <a:t>Statutory Compliances, Standardization </a:t>
            </a:r>
            <a:r>
              <a:rPr lang="en-US" sz="1800" dirty="0">
                <a:solidFill>
                  <a:schemeClr val="tx1"/>
                </a:solidFill>
                <a:latin typeface="Bookman Old Style" panose="02050604050505020204" pitchFamily="18" charset="0"/>
              </a:rPr>
              <a:t>and Automation and Transaction Processing</a:t>
            </a:r>
            <a:r>
              <a:rPr lang="en-US" sz="2000" dirty="0">
                <a:solidFill>
                  <a:schemeClr val="tx1"/>
                </a:solidFill>
                <a:latin typeface="Bookman Old Style" panose="02050604050505020204" pitchFamily="18" charset="0"/>
              </a:rPr>
              <a:t>.</a:t>
            </a:r>
          </a:p>
          <a:p>
            <a:pPr algn="l">
              <a:buClrTx/>
            </a:pPr>
            <a:r>
              <a:rPr lang="en-US" sz="2000" cap="none" dirty="0">
                <a:solidFill>
                  <a:schemeClr val="tx1"/>
                </a:solidFill>
                <a:latin typeface="Bookman Old Style" panose="02050604050505020204" pitchFamily="18" charset="0"/>
              </a:rPr>
              <a:t>	</a:t>
            </a:r>
          </a:p>
          <a:p>
            <a:pPr marL="457200" indent="-457200" algn="l">
              <a:buClrTx/>
              <a:buFont typeface="Arial" panose="020B0604020202020204" pitchFamily="34" charset="0"/>
              <a:buChar char="•"/>
            </a:pPr>
            <a:r>
              <a:rPr lang="en-US" sz="2000" b="1" cap="none" dirty="0">
                <a:solidFill>
                  <a:schemeClr val="tx1"/>
                </a:solidFill>
                <a:latin typeface="Bookman Old Style" panose="02050604050505020204" pitchFamily="18" charset="0"/>
              </a:rPr>
              <a:t>Quality</a:t>
            </a:r>
          </a:p>
          <a:p>
            <a:pPr algn="just">
              <a:buClrTx/>
            </a:pPr>
            <a:r>
              <a:rPr lang="en-US" sz="1800" cap="none" dirty="0">
                <a:solidFill>
                  <a:schemeClr val="tx1"/>
                </a:solidFill>
                <a:latin typeface="Bookman Old Style" panose="02050604050505020204" pitchFamily="18" charset="0"/>
              </a:rPr>
              <a:t>	Closing the books; it needs to be accurate, timely and comprehensive, or of high quality, in how effectively finance analyses date and trends to provide insights for decision making.  The same goes for governance and strategic planning</a:t>
            </a:r>
            <a:endParaRPr lang="en-US" sz="1600" dirty="0">
              <a:solidFill>
                <a:schemeClr val="tx1"/>
              </a:solidFill>
              <a:latin typeface="Bookman Old Style" panose="02050604050505020204" pitchFamily="18" charset="0"/>
            </a:endParaRPr>
          </a:p>
        </p:txBody>
      </p:sp>
      <p:sp>
        <p:nvSpPr>
          <p:cNvPr id="12" name="Date Placeholder 11"/>
          <p:cNvSpPr>
            <a:spLocks noGrp="1"/>
          </p:cNvSpPr>
          <p:nvPr>
            <p:ph type="dt" sz="half" idx="10"/>
          </p:nvPr>
        </p:nvSpPr>
        <p:spPr/>
        <p:txBody>
          <a:bodyPr/>
          <a:lstStyle/>
          <a:p>
            <a:fld id="{A36E379A-4ADE-1F45-98E9-FD384AF1989A}" type="datetime1">
              <a:rPr lang="en-IN" smtClean="0"/>
              <a:pPr/>
              <a:t>06-08-2018</a:t>
            </a:fld>
            <a:endParaRPr lang="en-US" dirty="0"/>
          </a:p>
        </p:txBody>
      </p:sp>
      <p:sp>
        <p:nvSpPr>
          <p:cNvPr id="13" name="Footer Placeholder 12"/>
          <p:cNvSpPr>
            <a:spLocks noGrp="1"/>
          </p:cNvSpPr>
          <p:nvPr>
            <p:ph type="ftr" sz="quarter" idx="11"/>
          </p:nvPr>
        </p:nvSpPr>
        <p:spPr/>
        <p:txBody>
          <a:bodyPr/>
          <a:lstStyle/>
          <a:p>
            <a:r>
              <a:rPr lang="en-US"/>
              <a:t>Sunil Bansal</a:t>
            </a:r>
            <a:endParaRPr lang="en-US" dirty="0"/>
          </a:p>
        </p:txBody>
      </p:sp>
      <p:sp>
        <p:nvSpPr>
          <p:cNvPr id="14" name="Slide Number Placeholder 13"/>
          <p:cNvSpPr>
            <a:spLocks noGrp="1"/>
          </p:cNvSpPr>
          <p:nvPr>
            <p:ph type="sldNum" sz="quarter" idx="12"/>
          </p:nvPr>
        </p:nvSpPr>
        <p:spPr/>
        <p:txBody>
          <a:bodyPr/>
          <a:lstStyle/>
          <a:p>
            <a:r>
              <a:rPr lang="en-US"/>
              <a:t>Private &amp; Confidential</a:t>
            </a:r>
            <a:endParaRPr lang="en-US" dirty="0"/>
          </a:p>
        </p:txBody>
      </p:sp>
    </p:spTree>
    <p:extLst>
      <p:ext uri="{BB962C8B-B14F-4D97-AF65-F5344CB8AC3E}">
        <p14:creationId xmlns:p14="http://schemas.microsoft.com/office/powerpoint/2010/main" val="40802958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TotalTime>
  <Words>699</Words>
  <Application>Microsoft Office PowerPoint</Application>
  <PresentationFormat>Widescreen</PresentationFormat>
  <Paragraphs>219</Paragraphs>
  <Slides>18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Bookman Old Style</vt:lpstr>
      <vt:lpstr>Calibri</vt:lpstr>
      <vt:lpstr>Calibri Light</vt:lpstr>
      <vt:lpstr>Times New Roman</vt:lpstr>
      <vt:lpstr>Trebuchet MS</vt:lpstr>
      <vt:lpstr>Office Theme</vt:lpstr>
      <vt:lpstr>      . Evolving Role of CFOs and Finance Function in contemporary organization  By Sunil Bansal  FCA, FCS </vt:lpstr>
      <vt:lpstr>PowerPoint Presentation</vt:lpstr>
      <vt:lpstr>PowerPoint Presentation</vt:lpstr>
      <vt:lpstr>PowerPoint Presentation</vt:lpstr>
      <vt:lpstr>PowerPoint Presentation</vt:lpstr>
      <vt:lpstr>KPIs  &amp;  Balanced Scorecard</vt:lpstr>
      <vt:lpstr>PowerPoint Presentation</vt:lpstr>
      <vt:lpstr>PowerPoint Presentation</vt:lpstr>
      <vt:lpstr>PowerPoint Presentation</vt:lpstr>
      <vt:lpstr>Creating a Dashboard for Key Finance / KPI / Balance Scorecard</vt:lpstr>
      <vt:lpstr>Cross Border Transportation</vt:lpstr>
      <vt:lpstr>Cargo by Air  At Shipping Airport</vt:lpstr>
      <vt:lpstr>Cargo by Air  At Destination Airport</vt:lpstr>
      <vt:lpstr>Sea Shipment</vt:lpstr>
      <vt:lpstr>Sea Shipment</vt:lpstr>
      <vt:lpstr>Key Points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function</dc:title>
  <dc:creator>MD Desk BL</dc:creator>
  <cp:lastModifiedBy>HRC4</cp:lastModifiedBy>
  <cp:revision>52</cp:revision>
  <dcterms:created xsi:type="dcterms:W3CDTF">2014-08-28T13:12:13Z</dcterms:created>
  <dcterms:modified xsi:type="dcterms:W3CDTF">2018-08-06T09:17:18Z</dcterms:modified>
</cp:coreProperties>
</file>